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14" r:id="rId3"/>
    <p:sldId id="315" r:id="rId4"/>
    <p:sldId id="258" r:id="rId5"/>
    <p:sldId id="259" r:id="rId6"/>
    <p:sldId id="260" r:id="rId7"/>
    <p:sldId id="261" r:id="rId8"/>
    <p:sldId id="295" r:id="rId9"/>
    <p:sldId id="296" r:id="rId10"/>
    <p:sldId id="262" r:id="rId11"/>
    <p:sldId id="263" r:id="rId12"/>
    <p:sldId id="264" r:id="rId13"/>
    <p:sldId id="300" r:id="rId14"/>
    <p:sldId id="266" r:id="rId15"/>
    <p:sldId id="324" r:id="rId16"/>
    <p:sldId id="320" r:id="rId17"/>
    <p:sldId id="327" r:id="rId18"/>
    <p:sldId id="325" r:id="rId19"/>
    <p:sldId id="267" r:id="rId20"/>
    <p:sldId id="321" r:id="rId21"/>
    <p:sldId id="268" r:id="rId22"/>
    <p:sldId id="297" r:id="rId23"/>
    <p:sldId id="299" r:id="rId24"/>
    <p:sldId id="313" r:id="rId25"/>
    <p:sldId id="272" r:id="rId26"/>
    <p:sldId id="273" r:id="rId27"/>
    <p:sldId id="326" r:id="rId28"/>
    <p:sldId id="305" r:id="rId29"/>
    <p:sldId id="316" r:id="rId30"/>
  </p:sldIdLst>
  <p:sldSz cx="12192000" cy="6858000"/>
  <p:notesSz cx="680085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CC"/>
    <a:srgbClr val="FFFFFF"/>
    <a:srgbClr val="006600"/>
    <a:srgbClr val="FF3300"/>
    <a:srgbClr val="6600FF"/>
    <a:srgbClr val="6BA42C"/>
    <a:srgbClr val="59D559"/>
    <a:srgbClr val="CCFFCC"/>
    <a:srgbClr val="598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2" autoAdjust="0"/>
    <p:restoredTop sz="94660"/>
  </p:normalViewPr>
  <p:slideViewPr>
    <p:cSldViewPr snapToGrid="0">
      <p:cViewPr varScale="1">
        <p:scale>
          <a:sx n="86" d="100"/>
          <a:sy n="86" d="100"/>
        </p:scale>
        <p:origin x="425" y="31"/>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4139215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2914645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1381191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950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1086046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514BCB-474F-45C1-9713-C54A46A8397F}" type="datetimeFigureOut">
              <a:rPr lang="en-GB" smtClean="0"/>
              <a:t>10/09/2026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4258027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A514BCB-474F-45C1-9713-C54A46A8397F}" type="datetimeFigureOut">
              <a:rPr lang="en-GB" smtClean="0"/>
              <a:t>10/09/2026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2661710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A514BCB-474F-45C1-9713-C54A46A8397F}" type="datetimeFigureOut">
              <a:rPr lang="en-GB" smtClean="0"/>
              <a:t>10/09/2026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91755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A514BCB-474F-45C1-9713-C54A46A8397F}" type="datetimeFigureOut">
              <a:rPr lang="en-GB" smtClean="0"/>
              <a:t>10/09/2026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2116999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514BCB-474F-45C1-9713-C54A46A8397F}" type="datetimeFigureOut">
              <a:rPr lang="en-GB" smtClean="0"/>
              <a:t>10/09/2026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134831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514BCB-474F-45C1-9713-C54A46A8397F}" type="datetimeFigureOut">
              <a:rPr lang="en-GB" smtClean="0"/>
              <a:t>10/09/2026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4293306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514BCB-474F-45C1-9713-C54A46A8397F}" type="datetimeFigureOut">
              <a:rPr lang="en-GB" smtClean="0"/>
              <a:t>10/09/2026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ED3C0E-14AE-4CBF-BB26-F2B37304B3C7}" type="slidenum">
              <a:rPr lang="en-GB" smtClean="0"/>
              <a:t>‹#›</a:t>
            </a:fld>
            <a:endParaRPr lang="en-GB"/>
          </a:p>
        </p:txBody>
      </p:sp>
    </p:spTree>
    <p:extLst>
      <p:ext uri="{BB962C8B-B14F-4D97-AF65-F5344CB8AC3E}">
        <p14:creationId xmlns:p14="http://schemas.microsoft.com/office/powerpoint/2010/main" val="716028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514BCB-474F-45C1-9713-C54A46A8397F}" type="datetimeFigureOut">
              <a:rPr lang="en-GB" smtClean="0"/>
              <a:t>10/09/2026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ED3C0E-14AE-4CBF-BB26-F2B37304B3C7}" type="slidenum">
              <a:rPr lang="en-GB" smtClean="0"/>
              <a:t>‹#›</a:t>
            </a:fld>
            <a:endParaRPr lang="en-GB"/>
          </a:p>
        </p:txBody>
      </p:sp>
    </p:spTree>
    <p:extLst>
      <p:ext uri="{BB962C8B-B14F-4D97-AF65-F5344CB8AC3E}">
        <p14:creationId xmlns:p14="http://schemas.microsoft.com/office/powerpoint/2010/main" val="1604663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file:///C:\G&#246;ttingen\W.Link\Daten%20(D)\Zaragoza-Engl\Saragossa%202023\epistasis%20(1)%20a%20ad%20da%20aa.docx"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8.emf"/></Relationships>
</file>

<file path=ppt/slides/_rels/slide21.xml.rels><?xml version="1.0" encoding="UTF-8" standalone="yes"?>
<Relationships xmlns="http://schemas.openxmlformats.org/package/2006/relationships"><Relationship Id="rId3" Type="http://schemas.openxmlformats.org/officeDocument/2006/relationships/oleObject" Target="file:///C:\G&#246;ttingen\W.Link\Daten%20(D)\Zaragoza-Engl\Saragossa%202023\epistasis%20(1)%20a%20ad%20da%20aa.docx" TargetMode="Externa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20.png"/><Relationship Id="rId4" Type="http://schemas.openxmlformats.org/officeDocument/2006/relationships/image" Target="../media/image19.emf"/></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oleObject" Target="file:///D:\Genet%20GRDLG%20PZ%202023-24\parameters%20make%20the%20genotypes.docx" TargetMode="External"/><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22.emf"/><Relationship Id="rId5" Type="http://schemas.openxmlformats.org/officeDocument/2006/relationships/oleObject" Target="file:///D:\Genet%20GRDLG%20PZ%202023-24\parameters%20from%20the%20genotypes.docx" TargetMode="External"/><Relationship Id="rId4" Type="http://schemas.openxmlformats.org/officeDocument/2006/relationships/image" Target="../media/image21.emf"/></Relationships>
</file>

<file path=ppt/slides/_rels/slide26.xml.rels><?xml version="1.0" encoding="UTF-8" standalone="yes"?>
<Relationships xmlns="http://schemas.openxmlformats.org/package/2006/relationships"><Relationship Id="rId3" Type="http://schemas.openxmlformats.org/officeDocument/2006/relationships/oleObject" Target="file:///D:\Genet%20GRDLG%20PZ%202023-24\Types%20of%20epistasis.docx" TargetMode="External"/><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24.emf"/><Relationship Id="rId5" Type="http://schemas.openxmlformats.org/officeDocument/2006/relationships/oleObject" Target="file:///C:\G&#246;ttingen\W.Link\Daten%20(D)\MODULE\Modul-GPPB\GPPB%20WS%202020-21+2022-23\plus%2023-24\Epistasis%20examples.docx" TargetMode="External"/><Relationship Id="rId4" Type="http://schemas.openxmlformats.org/officeDocument/2006/relationships/image" Target="../media/image23.emf"/></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8662" y="5605338"/>
            <a:ext cx="1205467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eaLnBrk="0" fontAlgn="base" hangingPunct="0">
              <a:spcBef>
                <a:spcPct val="0"/>
              </a:spcBef>
              <a:spcAft>
                <a:spcPct val="0"/>
              </a:spcAft>
            </a:pPr>
            <a:r>
              <a:rPr lang="en-GB" altLang="de-DE" sz="2400" dirty="0">
                <a:latin typeface="Arial" panose="020B0604020202020204" pitchFamily="34" charset="0"/>
                <a:cs typeface="Arial" panose="020B0604020202020204" pitchFamily="34" charset="0"/>
              </a:rPr>
              <a:t>UNPLAB-QuGen_Ch-4[</a:t>
            </a:r>
            <a:r>
              <a:rPr lang="en-GB" altLang="de-DE" sz="2400" dirty="0" err="1">
                <a:latin typeface="Arial" panose="020B0604020202020204" pitchFamily="34" charset="0"/>
                <a:cs typeface="Arial" panose="020B0604020202020204" pitchFamily="34" charset="0"/>
              </a:rPr>
              <a:t>MetrMod</a:t>
            </a:r>
            <a:r>
              <a:rPr lang="en-GB" altLang="de-DE" sz="2400" dirty="0">
                <a:latin typeface="Arial" panose="020B0604020202020204" pitchFamily="34" charset="0"/>
                <a:cs typeface="Arial" panose="020B0604020202020204" pitchFamily="34" charset="0"/>
              </a:rPr>
              <a:t>]</a:t>
            </a:r>
          </a:p>
          <a:p>
            <a:pPr lvl="0" eaLnBrk="0" fontAlgn="base" hangingPunct="0">
              <a:spcBef>
                <a:spcPct val="0"/>
              </a:spcBef>
              <a:spcAft>
                <a:spcPct val="0"/>
              </a:spcAft>
            </a:pPr>
            <a:r>
              <a:rPr kumimoji="0" lang="en-US" altLang="en-US" sz="2400" i="0" u="none" strike="noStrike" cap="none" normalizeH="0" baseline="0" dirty="0">
                <a:ln>
                  <a:noFill/>
                </a:ln>
                <a:effectLst/>
                <a:latin typeface="Arial" panose="020B0604020202020204" pitchFamily="34" charset="0"/>
                <a:cs typeface="Arial" panose="020B0604020202020204" pitchFamily="34" charset="0"/>
              </a:rPr>
              <a:t>M</a:t>
            </a:r>
            <a:r>
              <a:rPr kumimoji="0" lang="en-US" altLang="en-US" sz="240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odel </a:t>
            </a:r>
            <a:r>
              <a:rPr kumimoji="0" lang="en-US" altLang="en-US" sz="24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the Genotypic Value - to decompose and recompose it.</a:t>
            </a:r>
            <a:endParaRPr kumimoji="0" lang="en-GB" altLang="en-US" sz="2400" b="0" i="0" u="none" strike="noStrike" cap="none" normalizeH="0" baseline="0" dirty="0">
              <a:ln>
                <a:noFill/>
              </a:ln>
              <a:effectLst/>
              <a:latin typeface="Arial" panose="020B0604020202020204" pitchFamily="34" charset="0"/>
              <a:cs typeface="Arial" panose="020B0604020202020204" pitchFamily="34" charset="0"/>
            </a:endParaRPr>
          </a:p>
          <a:p>
            <a:pPr lvl="0" eaLnBrk="0" fontAlgn="base" hangingPunct="0">
              <a:spcBef>
                <a:spcPct val="0"/>
              </a:spcBef>
              <a:spcAft>
                <a:spcPct val="0"/>
              </a:spcAft>
            </a:pPr>
            <a:r>
              <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Wolfgang Link, University of Göttingen, Germany</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383197" y="6338926"/>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
        <p:nvSpPr>
          <p:cNvPr id="7" name="Rectangle 3"/>
          <p:cNvSpPr>
            <a:spLocks noChangeArrowheads="1"/>
          </p:cNvSpPr>
          <p:nvPr/>
        </p:nvSpPr>
        <p:spPr bwMode="auto">
          <a:xfrm>
            <a:off x="6003634" y="264840"/>
            <a:ext cx="184731"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GB" altLang="en-US" sz="400" b="0" i="0" u="none" strike="noStrike" cap="none" normalizeH="0" baseline="0" dirty="0">
                <a:ln>
                  <a:noFill/>
                </a:ln>
                <a:solidFill>
                  <a:schemeClr val="tx1"/>
                </a:solidFill>
                <a:effectLst/>
              </a:rPr>
            </a:br>
            <a:endParaRPr kumimoji="0" lang="de-DE" altLang="en-US" sz="18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944789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777457699"/>
              </p:ext>
            </p:extLst>
          </p:nvPr>
        </p:nvGraphicFramePr>
        <p:xfrm>
          <a:off x="6748598" y="4686827"/>
          <a:ext cx="5327666" cy="2105264"/>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921087">
                  <a:extLst>
                    <a:ext uri="{9D8B030D-6E8A-4147-A177-3AD203B41FA5}">
                      <a16:colId xmlns:a16="http://schemas.microsoft.com/office/drawing/2014/main" val="2213368664"/>
                    </a:ext>
                  </a:extLst>
                </a:gridCol>
                <a:gridCol w="3406579">
                  <a:extLst>
                    <a:ext uri="{9D8B030D-6E8A-4147-A177-3AD203B41FA5}">
                      <a16:colId xmlns:a16="http://schemas.microsoft.com/office/drawing/2014/main" val="3132721183"/>
                    </a:ext>
                  </a:extLst>
                </a:gridCol>
              </a:tblGrid>
              <a:tr h="526316">
                <a:tc>
                  <a:txBody>
                    <a:bodyPr/>
                    <a:lstStyle/>
                    <a:p>
                      <a:r>
                        <a:rPr lang="de-DE" sz="2400" dirty="0">
                          <a:latin typeface="Arial" panose="020B0604020202020204" pitchFamily="34" charset="0"/>
                          <a:cs typeface="Arial" panose="020B0604020202020204" pitchFamily="34" charset="0"/>
                        </a:rPr>
                        <a:t>Genotype</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2400" dirty="0">
                          <a:latin typeface="Arial" panose="020B0604020202020204" pitchFamily="34" charset="0"/>
                          <a:cs typeface="Arial" panose="020B0604020202020204" pitchFamily="34" charset="0"/>
                        </a:rPr>
                        <a:t>‚True‘ genotypic value</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3830250"/>
                  </a:ext>
                </a:extLst>
              </a:tr>
              <a:tr h="526316">
                <a:tc>
                  <a:txBody>
                    <a:bodyPr/>
                    <a:lstStyle/>
                    <a:p>
                      <a:r>
                        <a:rPr lang="de-DE" sz="2400" dirty="0">
                          <a:latin typeface="Arial" panose="020B0604020202020204" pitchFamily="34" charset="0"/>
                          <a:cs typeface="Arial" panose="020B0604020202020204" pitchFamily="34" charset="0"/>
                        </a:rPr>
                        <a:t>AA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2400" dirty="0">
                          <a:latin typeface="Arial" panose="020B0604020202020204" pitchFamily="34" charset="0"/>
                          <a:cs typeface="Arial" panose="020B0604020202020204" pitchFamily="34" charset="0"/>
                        </a:rPr>
                        <a:t>c + 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5456725"/>
                  </a:ext>
                </a:extLst>
              </a:tr>
              <a:tr h="526316">
                <a:tc>
                  <a:txBody>
                    <a:bodyPr/>
                    <a:lstStyle/>
                    <a:p>
                      <a:r>
                        <a:rPr lang="de-DE" sz="2400" dirty="0">
                          <a:latin typeface="Arial" panose="020B0604020202020204" pitchFamily="34" charset="0"/>
                          <a:cs typeface="Arial" panose="020B0604020202020204" pitchFamily="34" charset="0"/>
                        </a:rPr>
                        <a:t>Aa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2400" dirty="0">
                          <a:latin typeface="Arial" panose="020B0604020202020204" pitchFamily="34" charset="0"/>
                          <a:cs typeface="Arial" panose="020B0604020202020204" pitchFamily="34" charset="0"/>
                        </a:rPr>
                        <a:t>c + d</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0061113"/>
                  </a:ext>
                </a:extLst>
              </a:tr>
              <a:tr h="526316">
                <a:tc>
                  <a:txBody>
                    <a:bodyPr/>
                    <a:lstStyle/>
                    <a:p>
                      <a:r>
                        <a:rPr lang="de-DE" sz="2400" dirty="0" err="1">
                          <a:latin typeface="Arial" panose="020B0604020202020204" pitchFamily="34" charset="0"/>
                          <a:cs typeface="Arial" panose="020B0604020202020204" pitchFamily="34" charset="0"/>
                        </a:rPr>
                        <a:t>aa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2400" dirty="0">
                          <a:latin typeface="Arial" panose="020B0604020202020204" pitchFamily="34" charset="0"/>
                          <a:cs typeface="Arial" panose="020B0604020202020204" pitchFamily="34" charset="0"/>
                        </a:rPr>
                        <a:t>c - 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3369533"/>
                  </a:ext>
                </a:extLst>
              </a:tr>
            </a:tbl>
          </a:graphicData>
        </a:graphic>
      </p:graphicFrame>
      <p:sp>
        <p:nvSpPr>
          <p:cNvPr id="10" name="TextBox 9"/>
          <p:cNvSpPr txBox="1"/>
          <p:nvPr/>
        </p:nvSpPr>
        <p:spPr>
          <a:xfrm>
            <a:off x="66156" y="45972"/>
            <a:ext cx="11998597" cy="73866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Rehearsal. We refer to </a:t>
            </a:r>
            <a:r>
              <a:rPr lang="en-GB" sz="2400" dirty="0">
                <a:solidFill>
                  <a:srgbClr val="0000FF"/>
                </a:solidFill>
                <a:latin typeface="Arial" panose="020B0604020202020204" pitchFamily="34" charset="0"/>
                <a:cs typeface="Arial" panose="020B0604020202020204" pitchFamily="34" charset="0"/>
              </a:rPr>
              <a:t>c = mean of homozygotes</a:t>
            </a:r>
            <a:r>
              <a:rPr lang="en-GB" sz="2400" dirty="0">
                <a:latin typeface="Arial" panose="020B0604020202020204" pitchFamily="34" charset="0"/>
                <a:cs typeface="Arial" panose="020B0604020202020204" pitchFamily="34" charset="0"/>
              </a:rPr>
              <a:t>. We use the so-called </a:t>
            </a:r>
            <a:r>
              <a:rPr lang="en-GB" sz="2400" dirty="0">
                <a:solidFill>
                  <a:srgbClr val="0000FF"/>
                </a:solidFill>
                <a:latin typeface="Arial" panose="020B0604020202020204" pitchFamily="34" charset="0"/>
                <a:cs typeface="Arial" panose="020B0604020202020204" pitchFamily="34" charset="0"/>
              </a:rPr>
              <a:t>F</a:t>
            </a:r>
            <a:r>
              <a:rPr lang="en-GB" sz="2800" baseline="-25000" dirty="0">
                <a:solidFill>
                  <a:srgbClr val="0000FF"/>
                </a:solidFill>
                <a:latin typeface="Arial" panose="020B0604020202020204" pitchFamily="34" charset="0"/>
                <a:cs typeface="Arial" panose="020B0604020202020204" pitchFamily="34" charset="0"/>
              </a:rPr>
              <a:t>∞</a:t>
            </a:r>
            <a:r>
              <a:rPr lang="en-GB" sz="2400" dirty="0">
                <a:solidFill>
                  <a:srgbClr val="0000FF"/>
                </a:solidFill>
                <a:latin typeface="Arial" panose="020B0604020202020204" pitchFamily="34" charset="0"/>
                <a:cs typeface="Arial" panose="020B0604020202020204" pitchFamily="34" charset="0"/>
              </a:rPr>
              <a:t>-model</a:t>
            </a:r>
            <a:r>
              <a:rPr lang="en-GB" sz="2400" dirty="0">
                <a:latin typeface="Arial" panose="020B0604020202020204" pitchFamily="34" charset="0"/>
                <a:cs typeface="Arial" panose="020B0604020202020204" pitchFamily="34" charset="0"/>
              </a:rPr>
              <a:t>.</a:t>
            </a:r>
            <a:br>
              <a:rPr lang="en-GB" sz="2400"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With an alternative approach, the ‘F</a:t>
            </a:r>
            <a:r>
              <a:rPr lang="en-GB" baseline="-25000" dirty="0">
                <a:solidFill>
                  <a:schemeClr val="tx1">
                    <a:lumMod val="50000"/>
                    <a:lumOff val="50000"/>
                  </a:schemeClr>
                </a:solidFill>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-model’, c= mean of the F</a:t>
            </a:r>
            <a:r>
              <a:rPr lang="en-GB" baseline="-25000" dirty="0">
                <a:solidFill>
                  <a:schemeClr val="tx1">
                    <a:lumMod val="50000"/>
                    <a:lumOff val="50000"/>
                  </a:schemeClr>
                </a:solidFill>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-generation (‘1:2:1’).</a:t>
            </a:r>
            <a:endParaRPr lang="en-GB" dirty="0">
              <a:latin typeface="Arial" panose="020B0604020202020204" pitchFamily="34" charset="0"/>
              <a:cs typeface="Arial" panose="020B0604020202020204" pitchFamily="34" charset="0"/>
            </a:endParaRPr>
          </a:p>
        </p:txBody>
      </p:sp>
      <p:sp>
        <p:nvSpPr>
          <p:cNvPr id="15" name="TextBox 14"/>
          <p:cNvSpPr txBox="1"/>
          <p:nvPr/>
        </p:nvSpPr>
        <p:spPr>
          <a:xfrm>
            <a:off x="70076" y="1405263"/>
            <a:ext cx="4033770" cy="3046988"/>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Google-Doodle from July 20, 2011 (Gregor Mendel‘s 189th birthday). Picture is wrong: </a:t>
            </a:r>
            <a:r>
              <a:rPr lang="en-GB" dirty="0">
                <a:solidFill>
                  <a:srgbClr val="CC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Yellow</a:t>
            </a:r>
            <a:r>
              <a:rPr lang="en-GB" dirty="0">
                <a:solidFill>
                  <a:schemeClr val="tx1">
                    <a:lumMod val="50000"/>
                    <a:lumOff val="50000"/>
                  </a:schemeClr>
                </a:solidFill>
                <a:latin typeface="Arial" panose="020B0604020202020204" pitchFamily="34" charset="0"/>
                <a:cs typeface="Arial" panose="020B0604020202020204" pitchFamily="34" charset="0"/>
              </a:rPr>
              <a:t> is dominant over </a:t>
            </a:r>
            <a:r>
              <a:rPr lang="en-GB" dirty="0">
                <a:solidFill>
                  <a:srgbClr val="598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Green</a:t>
            </a:r>
            <a:r>
              <a:rPr lang="en-GB" dirty="0">
                <a:solidFill>
                  <a:schemeClr val="tx1">
                    <a:lumMod val="50000"/>
                    <a:lumOff val="50000"/>
                  </a:schemeClr>
                </a:solidFill>
                <a:latin typeface="Arial" panose="020B0604020202020204" pitchFamily="34" charset="0"/>
                <a:cs typeface="Arial" panose="020B0604020202020204" pitchFamily="34" charset="0"/>
              </a:rPr>
              <a:t>. And segregation is bet-ween seeds inside pods and not bet-ween pods. Well, Google is not responsive for classical Genetics. </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endParaRPr lang="en-GB" sz="1200"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If you gave figures for the colours, such as </a:t>
            </a:r>
            <a:r>
              <a:rPr lang="en-GB" dirty="0">
                <a:solidFill>
                  <a:srgbClr val="CC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yellow=100 </a:t>
            </a:r>
            <a:r>
              <a:rPr lang="en-GB" dirty="0">
                <a:latin typeface="Arial" panose="020B0604020202020204" pitchFamily="34" charset="0"/>
                <a:cs typeface="Arial" panose="020B0604020202020204" pitchFamily="34" charset="0"/>
              </a:rPr>
              <a:t>and </a:t>
            </a:r>
            <a:r>
              <a:rPr lang="en-GB" dirty="0">
                <a:solidFill>
                  <a:srgbClr val="598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green=0</a:t>
            </a:r>
            <a:r>
              <a:rPr lang="en-GB" dirty="0">
                <a:latin typeface="Arial" panose="020B0604020202020204" pitchFamily="34" charset="0"/>
                <a:cs typeface="Arial" panose="020B0604020202020204" pitchFamily="34" charset="0"/>
              </a:rPr>
              <a:t>, then a = 50 and d = 50.</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6" name="TextBox 15"/>
          <p:cNvSpPr txBox="1"/>
          <p:nvPr/>
        </p:nvSpPr>
        <p:spPr>
          <a:xfrm>
            <a:off x="66155" y="817086"/>
            <a:ext cx="1199859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“F</a:t>
            </a:r>
            <a:r>
              <a:rPr lang="en-GB" b="1" baseline="-25000" dirty="0">
                <a:solidFill>
                  <a:srgbClr val="0000FF"/>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-model</a:t>
            </a:r>
            <a:r>
              <a:rPr lang="en-GB" dirty="0">
                <a:latin typeface="Arial" panose="020B0604020202020204" pitchFamily="34" charset="0"/>
                <a:cs typeface="Arial" panose="020B0604020202020204" pitchFamily="34" charset="0"/>
              </a:rPr>
              <a:t>” because it takes N=</a:t>
            </a: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gens. of selfing to come to full homozygosity; we do refer to homozygotes here.</a:t>
            </a:r>
            <a:endParaRPr lang="en-GB" dirty="0"/>
          </a:p>
        </p:txBody>
      </p:sp>
      <p:sp>
        <p:nvSpPr>
          <p:cNvPr id="11"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65CEE34-D3FF-43B7-A7E6-2E49675F41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54" y="4522540"/>
            <a:ext cx="4942993" cy="2317703"/>
          </a:xfrm>
          <a:prstGeom prst="rect">
            <a:avLst/>
          </a:prstGeom>
          <a:effectLst>
            <a:outerShdw blurRad="50800" dist="38100" dir="2700000" algn="tl" rotWithShape="0">
              <a:prstClr val="black">
                <a:alpha val="40000"/>
              </a:prstClr>
            </a:outerShdw>
          </a:effectLst>
        </p:spPr>
      </p:pic>
      <p:sp>
        <p:nvSpPr>
          <p:cNvPr id="2" name="TextBox 1">
            <a:extLst>
              <a:ext uri="{FF2B5EF4-FFF2-40B4-BE49-F238E27FC236}">
                <a16:creationId xmlns:a16="http://schemas.microsoft.com/office/drawing/2014/main" id="{096740BE-8EA5-44DC-97F3-8CF97200A1EE}"/>
              </a:ext>
            </a:extLst>
          </p:cNvPr>
          <p:cNvSpPr txBox="1"/>
          <p:nvPr/>
        </p:nvSpPr>
        <p:spPr>
          <a:xfrm>
            <a:off x="-79900" y="6476260"/>
            <a:ext cx="6745749" cy="369332"/>
          </a:xfrm>
          <a:prstGeom prst="rect">
            <a:avLst/>
          </a:prstGeom>
          <a:noFill/>
        </p:spPr>
        <p:txBody>
          <a:bodyPr wrap="square" rtlCol="0">
            <a:spAutoFit/>
          </a:bodyPr>
          <a:lstStyle/>
          <a:p>
            <a:r>
              <a:rPr lang="en-GB" dirty="0">
                <a:solidFill>
                  <a:srgbClr val="7030A0"/>
                </a:solidFill>
                <a:latin typeface="Arial" panose="020B0604020202020204" pitchFamily="34" charset="0"/>
                <a:cs typeface="Arial" panose="020B0604020202020204" pitchFamily="34" charset="0"/>
              </a:rPr>
              <a:t>https://doodles.google/doodle/gregor-mendels-189th-birthday/</a:t>
            </a:r>
            <a:endParaRPr lang="en-GB" dirty="0">
              <a:latin typeface="Arial" panose="020B0604020202020204" pitchFamily="34" charset="0"/>
              <a:cs typeface="Arial" panose="020B0604020202020204" pitchFamily="34" charset="0"/>
            </a:endParaRPr>
          </a:p>
        </p:txBody>
      </p:sp>
      <p:sp>
        <p:nvSpPr>
          <p:cNvPr id="8" name="Rectangle 7"/>
          <p:cNvSpPr/>
          <p:nvPr/>
        </p:nvSpPr>
        <p:spPr>
          <a:xfrm>
            <a:off x="4184073" y="1242326"/>
            <a:ext cx="7880679" cy="3416320"/>
          </a:xfrm>
          <a:prstGeom prst="rect">
            <a:avLst/>
          </a:prstGeom>
          <a:solidFill>
            <a:schemeClr val="bg1"/>
          </a:solidFill>
          <a:effectLst>
            <a:outerShdw blurRad="63500" sx="102000" sy="102000" algn="ctr"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Rehearsal. The parameters of the Metric Model describe the differences between the genotypic value of genotypes, independently from the gene- and genotype frequencies of the populations. They characterize gene action; e.g. the degree of dominance </a:t>
            </a:r>
            <a:r>
              <a:rPr lang="en-GB" dirty="0">
                <a:solidFill>
                  <a:schemeClr val="tx1">
                    <a:lumMod val="50000"/>
                    <a:lumOff val="50000"/>
                  </a:schemeClr>
                </a:solidFill>
                <a:latin typeface="Arial" panose="020B0604020202020204" pitchFamily="34" charset="0"/>
                <a:cs typeface="Arial" panose="020B0604020202020204" pitchFamily="34" charset="0"/>
              </a:rPr>
              <a:t>or type and size of epistatic effects among genes</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General assumption:  2 alleles per locus. </a:t>
            </a:r>
          </a:p>
          <a:p>
            <a:r>
              <a:rPr lang="en-GB" dirty="0">
                <a:latin typeface="Arial" panose="020B0604020202020204" pitchFamily="34" charset="0"/>
                <a:cs typeface="Arial" panose="020B0604020202020204" pitchFamily="34" charset="0"/>
              </a:rPr>
              <a:t>Interpretation of the parameters:</a:t>
            </a:r>
          </a:p>
          <a:p>
            <a:r>
              <a:rPr lang="en-GB" dirty="0">
                <a:latin typeface="Arial" panose="020B0604020202020204" pitchFamily="34" charset="0"/>
                <a:cs typeface="Arial" panose="020B0604020202020204" pitchFamily="34" charset="0"/>
              </a:rPr>
              <a:t>c = (AA + aa)/2	Mean of the tow homozygotes</a:t>
            </a:r>
          </a:p>
          <a:p>
            <a:r>
              <a:rPr lang="en-GB" dirty="0">
                <a:latin typeface="Arial" panose="020B0604020202020204" pitchFamily="34" charset="0"/>
                <a:cs typeface="Arial" panose="020B0604020202020204" pitchFamily="34" charset="0"/>
              </a:rPr>
              <a:t>a = (AA – aa)/2	Half the difference between homozygotes</a:t>
            </a:r>
          </a:p>
          <a:p>
            <a:r>
              <a:rPr lang="en-GB" dirty="0">
                <a:latin typeface="Arial" panose="020B0604020202020204" pitchFamily="34" charset="0"/>
                <a:cs typeface="Arial" panose="020B0604020202020204" pitchFamily="34" charset="0"/>
              </a:rPr>
              <a:t>d = Aa–(AA + aa)/2 Deviation of the </a:t>
            </a:r>
            <a:r>
              <a:rPr lang="en-GB" dirty="0" err="1">
                <a:latin typeface="Arial" panose="020B0604020202020204" pitchFamily="34" charset="0"/>
                <a:cs typeface="Arial" panose="020B0604020202020204" pitchFamily="34" charset="0"/>
              </a:rPr>
              <a:t>heteroz</a:t>
            </a:r>
            <a:r>
              <a:rPr lang="en-GB" dirty="0">
                <a:latin typeface="Arial" panose="020B0604020202020204" pitchFamily="34" charset="0"/>
                <a:cs typeface="Arial" panose="020B0604020202020204" pitchFamily="34" charset="0"/>
              </a:rPr>
              <a:t>. from the mean of the </a:t>
            </a:r>
            <a:r>
              <a:rPr lang="en-GB" dirty="0" err="1">
                <a:latin typeface="Arial" panose="020B0604020202020204" pitchFamily="34" charset="0"/>
                <a:cs typeface="Arial" panose="020B0604020202020204" pitchFamily="34" charset="0"/>
              </a:rPr>
              <a:t>homoz</a:t>
            </a:r>
            <a:r>
              <a:rPr lang="en-GB" dirty="0">
                <a:latin typeface="Arial" panose="020B0604020202020204" pitchFamily="34" charset="0"/>
                <a:cs typeface="Arial" panose="020B0604020202020204" pitchFamily="34" charset="0"/>
              </a:rPr>
              <a:t>.</a:t>
            </a:r>
          </a:p>
          <a:p>
            <a:r>
              <a:rPr lang="en-GB" dirty="0">
                <a:solidFill>
                  <a:schemeClr val="tx1">
                    <a:lumMod val="50000"/>
                    <a:lumOff val="50000"/>
                  </a:schemeClr>
                </a:solidFill>
                <a:latin typeface="Arial" panose="020B0604020202020204" pitchFamily="34" charset="0"/>
                <a:cs typeface="Arial" panose="020B0604020202020204" pitchFamily="34" charset="0"/>
              </a:rPr>
              <a:t>AA, Aa &amp; aa specify genotypic values: instead of writing G</a:t>
            </a:r>
            <a:r>
              <a:rPr lang="en-GB" baseline="-25000" dirty="0">
                <a:solidFill>
                  <a:schemeClr val="tx1">
                    <a:lumMod val="50000"/>
                    <a:lumOff val="50000"/>
                  </a:schemeClr>
                </a:solidFill>
                <a:latin typeface="Arial" panose="020B0604020202020204" pitchFamily="34" charset="0"/>
                <a:cs typeface="Arial" panose="020B0604020202020204" pitchFamily="34" charset="0"/>
              </a:rPr>
              <a:t>AA</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err="1">
                <a:solidFill>
                  <a:schemeClr val="tx1">
                    <a:lumMod val="50000"/>
                    <a:lumOff val="50000"/>
                  </a:schemeClr>
                </a:solidFill>
                <a:latin typeface="Arial" panose="020B0604020202020204" pitchFamily="34" charset="0"/>
                <a:cs typeface="Arial" panose="020B0604020202020204" pitchFamily="34" charset="0"/>
              </a:rPr>
              <a:t>G</a:t>
            </a:r>
            <a:r>
              <a:rPr lang="en-GB" baseline="-25000" dirty="0" err="1">
                <a:solidFill>
                  <a:schemeClr val="tx1">
                    <a:lumMod val="50000"/>
                    <a:lumOff val="50000"/>
                  </a:schemeClr>
                </a:solidFill>
                <a:latin typeface="Arial" panose="020B0604020202020204" pitchFamily="34" charset="0"/>
                <a:cs typeface="Arial" panose="020B0604020202020204" pitchFamily="34" charset="0"/>
              </a:rPr>
              <a:t>Aa</a:t>
            </a:r>
            <a:r>
              <a:rPr lang="en-GB" dirty="0">
                <a:solidFill>
                  <a:schemeClr val="tx1">
                    <a:lumMod val="50000"/>
                    <a:lumOff val="50000"/>
                  </a:schemeClr>
                </a:solidFill>
                <a:latin typeface="Arial" panose="020B0604020202020204" pitchFamily="34" charset="0"/>
                <a:cs typeface="Arial" panose="020B0604020202020204" pitchFamily="34" charset="0"/>
              </a:rPr>
              <a:t> and </a:t>
            </a:r>
            <a:r>
              <a:rPr lang="en-GB" dirty="0" err="1">
                <a:solidFill>
                  <a:schemeClr val="tx1">
                    <a:lumMod val="50000"/>
                    <a:lumOff val="50000"/>
                  </a:schemeClr>
                </a:solidFill>
                <a:latin typeface="Arial" panose="020B0604020202020204" pitchFamily="34" charset="0"/>
                <a:cs typeface="Arial" panose="020B0604020202020204" pitchFamily="34" charset="0"/>
              </a:rPr>
              <a:t>G</a:t>
            </a:r>
            <a:r>
              <a:rPr lang="en-GB" baseline="-25000" dirty="0" err="1">
                <a:solidFill>
                  <a:schemeClr val="tx1">
                    <a:lumMod val="50000"/>
                    <a:lumOff val="50000"/>
                  </a:schemeClr>
                </a:solidFill>
                <a:latin typeface="Arial" panose="020B0604020202020204" pitchFamily="34" charset="0"/>
                <a:cs typeface="Arial" panose="020B0604020202020204" pitchFamily="34" charset="0"/>
              </a:rPr>
              <a:t>aa</a:t>
            </a:r>
            <a:r>
              <a:rPr lang="en-GB" dirty="0">
                <a:solidFill>
                  <a:schemeClr val="tx1">
                    <a:lumMod val="50000"/>
                    <a:lumOff val="50000"/>
                  </a:schemeClr>
                </a:solidFill>
                <a:latin typeface="Arial" panose="020B0604020202020204" pitchFamily="34" charset="0"/>
                <a:cs typeface="Arial" panose="020B0604020202020204" pitchFamily="34" charset="0"/>
              </a:rPr>
              <a:t>; (watch out, here we use AA etc. for both, genotype and genotypic value).</a:t>
            </a:r>
          </a:p>
        </p:txBody>
      </p:sp>
      <p:sp>
        <p:nvSpPr>
          <p:cNvPr id="5" name="TextBox 4">
            <a:extLst>
              <a:ext uri="{FF2B5EF4-FFF2-40B4-BE49-F238E27FC236}">
                <a16:creationId xmlns:a16="http://schemas.microsoft.com/office/drawing/2014/main" id="{00D4FADF-F650-416B-9CBE-F8A5365A3363}"/>
              </a:ext>
            </a:extLst>
          </p:cNvPr>
          <p:cNvSpPr txBox="1"/>
          <p:nvPr/>
        </p:nvSpPr>
        <p:spPr>
          <a:xfrm>
            <a:off x="1633492" y="4620822"/>
            <a:ext cx="838940" cy="369332"/>
          </a:xfrm>
          <a:prstGeom prst="rect">
            <a:avLst/>
          </a:prstGeom>
          <a:noFill/>
        </p:spPr>
        <p:txBody>
          <a:bodyPr wrap="square" rtlCol="0">
            <a:spAutoFit/>
          </a:bodyPr>
          <a:lstStyle/>
          <a:p>
            <a:r>
              <a:rPr lang="en-GB" dirty="0">
                <a:solidFill>
                  <a:srgbClr val="598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Green</a:t>
            </a:r>
            <a:endParaRPr lang="en-GB" dirty="0"/>
          </a:p>
        </p:txBody>
      </p:sp>
      <p:sp>
        <p:nvSpPr>
          <p:cNvPr id="13" name="TextBox 12">
            <a:extLst>
              <a:ext uri="{FF2B5EF4-FFF2-40B4-BE49-F238E27FC236}">
                <a16:creationId xmlns:a16="http://schemas.microsoft.com/office/drawing/2014/main" id="{33D4D887-DE2E-4FBA-8D57-1F77D1C1FCEC}"/>
              </a:ext>
            </a:extLst>
          </p:cNvPr>
          <p:cNvSpPr txBox="1"/>
          <p:nvPr/>
        </p:nvSpPr>
        <p:spPr>
          <a:xfrm>
            <a:off x="241179" y="4480256"/>
            <a:ext cx="838940" cy="369332"/>
          </a:xfrm>
          <a:prstGeom prst="rect">
            <a:avLst/>
          </a:prstGeom>
          <a:noFill/>
        </p:spPr>
        <p:txBody>
          <a:bodyPr wrap="square" rtlCol="0">
            <a:spAutoFit/>
          </a:bodyPr>
          <a:lstStyle/>
          <a:p>
            <a:r>
              <a:rPr lang="en-GB" dirty="0">
                <a:solidFill>
                  <a:srgbClr val="CC99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Yellow</a:t>
            </a:r>
            <a:endParaRPr lang="en-GB" dirty="0"/>
          </a:p>
        </p:txBody>
      </p:sp>
      <p:sp>
        <p:nvSpPr>
          <p:cNvPr id="6" name="TextBox 5">
            <a:extLst>
              <a:ext uri="{FF2B5EF4-FFF2-40B4-BE49-F238E27FC236}">
                <a16:creationId xmlns:a16="http://schemas.microsoft.com/office/drawing/2014/main" id="{86848E2B-0B0F-4F9B-BA13-7DC243D6BDCE}"/>
              </a:ext>
            </a:extLst>
          </p:cNvPr>
          <p:cNvSpPr txBox="1"/>
          <p:nvPr/>
        </p:nvSpPr>
        <p:spPr>
          <a:xfrm>
            <a:off x="4942562" y="5149052"/>
            <a:ext cx="1564770"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Have a look </a:t>
            </a:r>
            <a:r>
              <a:rPr lang="en-GB" dirty="0">
                <a:solidFill>
                  <a:srgbClr val="7030A0"/>
                </a:solidFill>
                <a:latin typeface="Arial" panose="020B0604020202020204" pitchFamily="34" charset="0"/>
                <a:cs typeface="Arial" panose="020B0604020202020204" pitchFamily="34" charset="0"/>
              </a:rPr>
              <a:t>there  .</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since they don’t allow ©</a:t>
            </a:r>
            <a:endParaRPr lang="en-GB" dirty="0"/>
          </a:p>
        </p:txBody>
      </p:sp>
    </p:spTree>
    <p:extLst>
      <p:ext uri="{BB962C8B-B14F-4D97-AF65-F5344CB8AC3E}">
        <p14:creationId xmlns:p14="http://schemas.microsoft.com/office/powerpoint/2010/main" val="3100773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66156" y="1469999"/>
            <a:ext cx="9144000" cy="5276850"/>
            <a:chOff x="2832100" y="1390650"/>
            <a:chExt cx="9144000" cy="5276850"/>
          </a:xfrm>
        </p:grpSpPr>
        <p:grpSp>
          <p:nvGrpSpPr>
            <p:cNvPr id="21" name="Group 20"/>
            <p:cNvGrpSpPr/>
            <p:nvPr/>
          </p:nvGrpSpPr>
          <p:grpSpPr>
            <a:xfrm>
              <a:off x="2832100" y="1390650"/>
              <a:ext cx="9144000" cy="5276850"/>
              <a:chOff x="0" y="1047750"/>
              <a:chExt cx="9144000" cy="5276850"/>
            </a:xfrm>
          </p:grpSpPr>
          <p:grpSp>
            <p:nvGrpSpPr>
              <p:cNvPr id="2" name="Group 1"/>
              <p:cNvGrpSpPr/>
              <p:nvPr/>
            </p:nvGrpSpPr>
            <p:grpSpPr>
              <a:xfrm>
                <a:off x="0" y="1295400"/>
                <a:ext cx="9144000" cy="5029200"/>
                <a:chOff x="0" y="1295400"/>
                <a:chExt cx="9144000" cy="5029200"/>
              </a:xfrm>
            </p:grpSpPr>
            <p:pic>
              <p:nvPicPr>
                <p:cNvPr id="3" name="Picture 3" descr="CCS 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9144000" cy="5029200"/>
                </a:xfrm>
                <a:prstGeom prst="rect">
                  <a:avLst/>
                </a:prstGeom>
                <a:solidFill>
                  <a:schemeClr val="bg1"/>
                </a:solidFill>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914400" y="1600200"/>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50000"/>
                    </a:spcBef>
                    <a:buFontTx/>
                    <a:buNone/>
                  </a:pPr>
                  <a:endParaRPr lang="en-GB" altLang="de-DE" sz="1800" dirty="0">
                    <a:latin typeface="Arial" panose="020B0604020202020204" pitchFamily="34" charset="0"/>
                    <a:cs typeface="Arial" panose="020B0604020202020204" pitchFamily="34" charset="0"/>
                  </a:endParaRPr>
                </a:p>
              </p:txBody>
            </p:sp>
            <p:sp>
              <p:nvSpPr>
                <p:cNvPr id="7" name="Text Box 6"/>
                <p:cNvSpPr txBox="1">
                  <a:spLocks noChangeArrowheads="1"/>
                </p:cNvSpPr>
                <p:nvPr/>
              </p:nvSpPr>
              <p:spPr bwMode="auto">
                <a:xfrm>
                  <a:off x="493713" y="1444625"/>
                  <a:ext cx="2133600" cy="369332"/>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a:spAutoFit/>
                </a:bodyPr>
                <a:lstStyle>
                  <a:defPPr>
                    <a:defRPr lang="en-US"/>
                  </a:defPPr>
                  <a:lvl1pPr>
                    <a:spcBef>
                      <a:spcPct val="50000"/>
                    </a:spcBef>
                    <a:buFontTx/>
                    <a:buNone/>
                    <a:defRPr>
                      <a:latin typeface="Arial" panose="020B0604020202020204" pitchFamily="34" charset="0"/>
                      <a:ea typeface="ＭＳ Ｐゴシック" pitchFamily="34" charset="-128"/>
                      <a:cs typeface="Arial" panose="020B0604020202020204" pitchFamily="34" charset="0"/>
                    </a:defRPr>
                  </a:lvl1pPr>
                  <a:lvl2pPr marL="37931725" indent="-37474525" eaLnBrk="0" hangingPunct="0">
                    <a:spcBef>
                      <a:spcPct val="20000"/>
                    </a:spcBef>
                    <a:buChar char="–"/>
                    <a:defRPr sz="2800">
                      <a:latin typeface="Times New Roman" pitchFamily="18" charset="0"/>
                      <a:ea typeface="ＭＳ Ｐゴシック" pitchFamily="34" charset="-128"/>
                    </a:defRPr>
                  </a:lvl2pPr>
                  <a:lvl3pPr marL="1143000" indent="-228600" eaLnBrk="0" hangingPunct="0">
                    <a:spcBef>
                      <a:spcPct val="20000"/>
                    </a:spcBef>
                    <a:buChar char="•"/>
                    <a:defRPr sz="2400">
                      <a:latin typeface="Times New Roman" pitchFamily="18" charset="0"/>
                      <a:ea typeface="ＭＳ Ｐゴシック" pitchFamily="34" charset="-128"/>
                    </a:defRPr>
                  </a:lvl3pPr>
                  <a:lvl4pPr marL="1600200" indent="-228600" eaLnBrk="0" hangingPunct="0">
                    <a:spcBef>
                      <a:spcPct val="20000"/>
                    </a:spcBef>
                    <a:buChar char="–"/>
                    <a:defRPr sz="2000">
                      <a:latin typeface="Times New Roman" pitchFamily="18" charset="0"/>
                      <a:ea typeface="ＭＳ Ｐゴシック" pitchFamily="34" charset="-128"/>
                    </a:defRPr>
                  </a:lvl4pPr>
                  <a:lvl5pPr marL="2057400" indent="-228600" eaLnBrk="0" hangingPunct="0">
                    <a:spcBef>
                      <a:spcPct val="20000"/>
                    </a:spcBef>
                    <a:buChar char="»"/>
                    <a:defRPr sz="2000">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latin typeface="Times New Roman" pitchFamily="18" charset="0"/>
                      <a:ea typeface="ＭＳ Ｐゴシック" pitchFamily="34" charset="-128"/>
                    </a:defRPr>
                  </a:lvl9pPr>
                </a:lstStyle>
                <a:p>
                  <a:r>
                    <a:rPr lang="en-GB" altLang="de-DE" dirty="0"/>
                    <a:t>‘A</a:t>
                  </a:r>
                  <a:r>
                    <a:rPr lang="en-GB" altLang="de-DE" baseline="-25000" dirty="0"/>
                    <a:t>1</a:t>
                  </a:r>
                  <a:r>
                    <a:rPr lang="en-GB" altLang="de-DE" dirty="0"/>
                    <a:t>A</a:t>
                  </a:r>
                  <a:r>
                    <a:rPr lang="en-GB" altLang="de-DE" baseline="-25000" dirty="0"/>
                    <a:t>1</a:t>
                  </a:r>
                  <a:r>
                    <a:rPr lang="en-GB" altLang="de-DE" dirty="0"/>
                    <a:t>’-genotypes</a:t>
                  </a:r>
                </a:p>
              </p:txBody>
            </p:sp>
            <p:sp>
              <p:nvSpPr>
                <p:cNvPr id="8" name="Text Box 7"/>
                <p:cNvSpPr txBox="1">
                  <a:spLocks noChangeArrowheads="1"/>
                </p:cNvSpPr>
                <p:nvPr/>
              </p:nvSpPr>
              <p:spPr bwMode="auto">
                <a:xfrm>
                  <a:off x="485775" y="1981200"/>
                  <a:ext cx="2133600" cy="369332"/>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a:spAutoFit/>
                </a:bodyPr>
                <a:lstStyle>
                  <a:defPPr>
                    <a:defRPr lang="en-US"/>
                  </a:defPPr>
                  <a:lvl1pPr>
                    <a:spcBef>
                      <a:spcPct val="50000"/>
                    </a:spcBef>
                    <a:buFontTx/>
                    <a:buNone/>
                    <a:defRPr>
                      <a:latin typeface="Arial" panose="020B0604020202020204" pitchFamily="34" charset="0"/>
                      <a:ea typeface="ＭＳ Ｐゴシック" pitchFamily="34" charset="-128"/>
                      <a:cs typeface="Arial" panose="020B0604020202020204" pitchFamily="34" charset="0"/>
                    </a:defRPr>
                  </a:lvl1pPr>
                  <a:lvl2pPr marL="37931725" indent="-37474525" eaLnBrk="0" hangingPunct="0">
                    <a:spcBef>
                      <a:spcPct val="20000"/>
                    </a:spcBef>
                    <a:buChar char="–"/>
                    <a:defRPr sz="2800">
                      <a:latin typeface="Times New Roman" pitchFamily="18" charset="0"/>
                      <a:ea typeface="ＭＳ Ｐゴシック" pitchFamily="34" charset="-128"/>
                    </a:defRPr>
                  </a:lvl2pPr>
                  <a:lvl3pPr marL="1143000" indent="-228600" eaLnBrk="0" hangingPunct="0">
                    <a:spcBef>
                      <a:spcPct val="20000"/>
                    </a:spcBef>
                    <a:buChar char="•"/>
                    <a:defRPr sz="2400">
                      <a:latin typeface="Times New Roman" pitchFamily="18" charset="0"/>
                      <a:ea typeface="ＭＳ Ｐゴシック" pitchFamily="34" charset="-128"/>
                    </a:defRPr>
                  </a:lvl3pPr>
                  <a:lvl4pPr marL="1600200" indent="-228600" eaLnBrk="0" hangingPunct="0">
                    <a:spcBef>
                      <a:spcPct val="20000"/>
                    </a:spcBef>
                    <a:buChar char="–"/>
                    <a:defRPr sz="2000">
                      <a:latin typeface="Times New Roman" pitchFamily="18" charset="0"/>
                      <a:ea typeface="ＭＳ Ｐゴシック" pitchFamily="34" charset="-128"/>
                    </a:defRPr>
                  </a:lvl4pPr>
                  <a:lvl5pPr marL="2057400" indent="-228600" eaLnBrk="0" hangingPunct="0">
                    <a:spcBef>
                      <a:spcPct val="20000"/>
                    </a:spcBef>
                    <a:buChar char="»"/>
                    <a:defRPr sz="2000">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latin typeface="Times New Roman" pitchFamily="18" charset="0"/>
                      <a:ea typeface="ＭＳ Ｐゴシック" pitchFamily="34" charset="-128"/>
                    </a:defRPr>
                  </a:lvl9pPr>
                </a:lstStyle>
                <a:p>
                  <a:r>
                    <a:rPr lang="en-GB" altLang="de-DE" dirty="0"/>
                    <a:t>‘A</a:t>
                  </a:r>
                  <a:r>
                    <a:rPr lang="en-GB" altLang="de-DE" baseline="-25000" dirty="0"/>
                    <a:t>2</a:t>
                  </a:r>
                  <a:r>
                    <a:rPr lang="en-GB" altLang="de-DE" dirty="0"/>
                    <a:t>A</a:t>
                  </a:r>
                  <a:r>
                    <a:rPr lang="en-GB" altLang="de-DE" baseline="-25000" dirty="0"/>
                    <a:t>2</a:t>
                  </a:r>
                  <a:r>
                    <a:rPr lang="en-GB" altLang="de-DE" dirty="0"/>
                    <a:t>’-genotypes</a:t>
                  </a:r>
                </a:p>
              </p:txBody>
            </p:sp>
            <p:cxnSp>
              <p:nvCxnSpPr>
                <p:cNvPr id="9" name="AutoShape 8"/>
                <p:cNvCxnSpPr>
                  <a:cxnSpLocks noChangeShapeType="1"/>
                  <a:stCxn id="7" idx="3"/>
                </p:cNvCxnSpPr>
                <p:nvPr/>
              </p:nvCxnSpPr>
              <p:spPr bwMode="auto">
                <a:xfrm>
                  <a:off x="2627313" y="1629291"/>
                  <a:ext cx="1409700" cy="212209"/>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0" name="AutoShape 9"/>
                <p:cNvCxnSpPr>
                  <a:cxnSpLocks noChangeShapeType="1"/>
                </p:cNvCxnSpPr>
                <p:nvPr/>
              </p:nvCxnSpPr>
              <p:spPr bwMode="auto">
                <a:xfrm flipV="1">
                  <a:off x="2624138" y="2119313"/>
                  <a:ext cx="1395412" cy="77787"/>
                </a:xfrm>
                <a:prstGeom prst="straightConnector1">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0" name="Text Box 18"/>
                <p:cNvSpPr txBox="1">
                  <a:spLocks noChangeArrowheads="1"/>
                </p:cNvSpPr>
                <p:nvPr/>
              </p:nvSpPr>
              <p:spPr bwMode="auto">
                <a:xfrm>
                  <a:off x="3907365" y="5635617"/>
                  <a:ext cx="5029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50000"/>
                    </a:spcBef>
                    <a:buFontTx/>
                    <a:buNone/>
                  </a:pPr>
                  <a:r>
                    <a:rPr lang="en-GB" altLang="de-DE" sz="1800" dirty="0">
                      <a:latin typeface="Arial" panose="020B0604020202020204" pitchFamily="34" charset="0"/>
                      <a:cs typeface="Arial" panose="020B0604020202020204" pitchFamily="34" charset="0"/>
                    </a:rPr>
                    <a:t>High ....................resistance......................Low</a:t>
                  </a:r>
                </a:p>
              </p:txBody>
            </p:sp>
          </p:grpSp>
          <p:grpSp>
            <p:nvGrpSpPr>
              <p:cNvPr id="11" name="Group 19"/>
              <p:cNvGrpSpPr>
                <a:grpSpLocks/>
              </p:cNvGrpSpPr>
              <p:nvPr/>
            </p:nvGrpSpPr>
            <p:grpSpPr bwMode="auto">
              <a:xfrm>
                <a:off x="5715000" y="1047750"/>
                <a:ext cx="919163" cy="1771650"/>
                <a:chOff x="3600" y="660"/>
                <a:chExt cx="579" cy="1116"/>
              </a:xfrm>
            </p:grpSpPr>
            <p:sp>
              <p:nvSpPr>
                <p:cNvPr id="12" name="Line 10"/>
                <p:cNvSpPr>
                  <a:spLocks noChangeShapeType="1"/>
                </p:cNvSpPr>
                <p:nvPr/>
              </p:nvSpPr>
              <p:spPr bwMode="auto">
                <a:xfrm>
                  <a:off x="3648" y="1008"/>
                  <a:ext cx="0" cy="768"/>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4" name="Line 12"/>
                <p:cNvSpPr>
                  <a:spLocks noChangeShapeType="1"/>
                </p:cNvSpPr>
                <p:nvPr/>
              </p:nvSpPr>
              <p:spPr bwMode="auto">
                <a:xfrm>
                  <a:off x="3639" y="1008"/>
                  <a:ext cx="501" cy="0"/>
                </a:xfrm>
                <a:prstGeom prst="line">
                  <a:avLst/>
                </a:prstGeom>
                <a:noFill/>
                <a:ln w="28575">
                  <a:solidFill>
                    <a:srgbClr val="CC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5" name="Line 13"/>
                <p:cNvSpPr>
                  <a:spLocks noChangeShapeType="1"/>
                </p:cNvSpPr>
                <p:nvPr/>
              </p:nvSpPr>
              <p:spPr bwMode="auto">
                <a:xfrm>
                  <a:off x="3891" y="897"/>
                  <a:ext cx="0" cy="234"/>
                </a:xfrm>
                <a:prstGeom prst="line">
                  <a:avLst/>
                </a:prstGeom>
                <a:noFill/>
                <a:ln w="9525">
                  <a:solidFill>
                    <a:srgbClr val="CC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6" name="Line 14"/>
                <p:cNvSpPr>
                  <a:spLocks noChangeShapeType="1"/>
                </p:cNvSpPr>
                <p:nvPr/>
              </p:nvSpPr>
              <p:spPr bwMode="auto">
                <a:xfrm>
                  <a:off x="3891" y="894"/>
                  <a:ext cx="246" cy="3"/>
                </a:xfrm>
                <a:prstGeom prst="line">
                  <a:avLst/>
                </a:prstGeom>
                <a:noFill/>
                <a:ln w="9525">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 name="Line 15"/>
                <p:cNvSpPr>
                  <a:spLocks noChangeShapeType="1"/>
                </p:cNvSpPr>
                <p:nvPr/>
              </p:nvSpPr>
              <p:spPr bwMode="auto">
                <a:xfrm flipH="1">
                  <a:off x="3642" y="894"/>
                  <a:ext cx="249" cy="0"/>
                </a:xfrm>
                <a:prstGeom prst="line">
                  <a:avLst/>
                </a:prstGeom>
                <a:noFill/>
                <a:ln w="9525">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 name="Text Box 16"/>
                <p:cNvSpPr txBox="1">
                  <a:spLocks noChangeArrowheads="1"/>
                </p:cNvSpPr>
                <p:nvPr/>
              </p:nvSpPr>
              <p:spPr bwMode="auto">
                <a:xfrm>
                  <a:off x="3891" y="660"/>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50000"/>
                    </a:spcBef>
                    <a:buFontTx/>
                    <a:buNone/>
                  </a:pPr>
                  <a:r>
                    <a:rPr lang="en-GB" altLang="de-DE" sz="1800" b="1" dirty="0">
                      <a:solidFill>
                        <a:srgbClr val="CC0000"/>
                      </a:solidFill>
                      <a:latin typeface="Arial" panose="020B0604020202020204" pitchFamily="34" charset="0"/>
                      <a:cs typeface="Arial" panose="020B0604020202020204" pitchFamily="34" charset="0"/>
                    </a:rPr>
                    <a:t>+a</a:t>
                  </a:r>
                </a:p>
              </p:txBody>
            </p:sp>
            <p:sp>
              <p:nvSpPr>
                <p:cNvPr id="19" name="Text Box 17"/>
                <p:cNvSpPr txBox="1">
                  <a:spLocks noChangeArrowheads="1"/>
                </p:cNvSpPr>
                <p:nvPr/>
              </p:nvSpPr>
              <p:spPr bwMode="auto">
                <a:xfrm>
                  <a:off x="3600" y="663"/>
                  <a:ext cx="2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50000"/>
                    </a:spcBef>
                    <a:buFontTx/>
                    <a:buNone/>
                  </a:pPr>
                  <a:r>
                    <a:rPr lang="en-GB" altLang="de-DE" sz="1800" b="1" dirty="0">
                      <a:solidFill>
                        <a:srgbClr val="CC0000"/>
                      </a:solidFill>
                      <a:latin typeface="Arial" panose="020B0604020202020204" pitchFamily="34" charset="0"/>
                      <a:cs typeface="Arial" panose="020B0604020202020204" pitchFamily="34" charset="0"/>
                    </a:rPr>
                    <a:t>-a</a:t>
                  </a:r>
                </a:p>
              </p:txBody>
            </p:sp>
          </p:grpSp>
        </p:grpSp>
        <p:sp>
          <p:nvSpPr>
            <p:cNvPr id="25" name="Rectangle 24"/>
            <p:cNvSpPr/>
            <p:nvPr/>
          </p:nvSpPr>
          <p:spPr>
            <a:xfrm>
              <a:off x="2976034" y="4796431"/>
              <a:ext cx="2677844" cy="1253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p:cNvSpPr txBox="1"/>
            <p:nvPr/>
          </p:nvSpPr>
          <p:spPr>
            <a:xfrm>
              <a:off x="3231611" y="2782887"/>
              <a:ext cx="3115733"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Histogram shows tunnel (eating traces) length for the two homozygous DNA-marker classes at locus UMC33. DNA-data was from 300 F</a:t>
              </a:r>
              <a:r>
                <a:rPr lang="en-GB" dirty="0">
                  <a:solidFill>
                    <a:srgbClr val="0000FF"/>
                  </a:solidFill>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-individuals. </a:t>
              </a:r>
              <a:r>
                <a:rPr lang="en-GB" dirty="0" err="1">
                  <a:latin typeface="Arial" panose="020B0604020202020204" pitchFamily="34" charset="0"/>
                  <a:cs typeface="Arial" panose="020B0604020202020204" pitchFamily="34" charset="0"/>
                </a:rPr>
                <a:t>Pheno</a:t>
              </a:r>
              <a:r>
                <a:rPr lang="en-GB" dirty="0">
                  <a:latin typeface="Arial" panose="020B0604020202020204" pitchFamily="34" charset="0"/>
                  <a:cs typeface="Arial" panose="020B0604020202020204" pitchFamily="34" charset="0"/>
                </a:rPr>
                <a:t>-type data was from their 300 resistance-tested F</a:t>
              </a:r>
              <a:r>
                <a:rPr lang="en-GB" dirty="0">
                  <a:solidFill>
                    <a:srgbClr val="0000FF"/>
                  </a:solidFill>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-lines. </a:t>
              </a:r>
            </a:p>
          </p:txBody>
        </p:sp>
        <p:sp>
          <p:nvSpPr>
            <p:cNvPr id="27" name="TextBox 26"/>
            <p:cNvSpPr txBox="1"/>
            <p:nvPr/>
          </p:nvSpPr>
          <p:spPr>
            <a:xfrm rot="16200000">
              <a:off x="6043613" y="3318947"/>
              <a:ext cx="16510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Frequency %</a:t>
              </a:r>
            </a:p>
          </p:txBody>
        </p:sp>
        <p:sp>
          <p:nvSpPr>
            <p:cNvPr id="28" name="Text Box 5"/>
            <p:cNvSpPr txBox="1">
              <a:spLocks noChangeArrowheads="1"/>
            </p:cNvSpPr>
            <p:nvPr/>
          </p:nvSpPr>
          <p:spPr bwMode="auto">
            <a:xfrm>
              <a:off x="3196511" y="5553630"/>
              <a:ext cx="3115733" cy="646331"/>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50000"/>
                </a:spcBef>
                <a:buFontTx/>
                <a:buNone/>
              </a:pPr>
              <a:r>
                <a:rPr lang="en-GB" altLang="de-DE" sz="1800" dirty="0">
                  <a:latin typeface="Arial" panose="020B0604020202020204" pitchFamily="34" charset="0"/>
                  <a:cs typeface="Arial" panose="020B0604020202020204" pitchFamily="34" charset="0"/>
                </a:rPr>
                <a:t>Schön, C.C. et al., 1993. </a:t>
              </a:r>
              <a:br>
                <a:rPr lang="en-GB" altLang="de-DE" sz="1800" dirty="0">
                  <a:latin typeface="Arial" panose="020B0604020202020204" pitchFamily="34" charset="0"/>
                  <a:cs typeface="Arial" panose="020B0604020202020204" pitchFamily="34" charset="0"/>
                </a:rPr>
              </a:br>
              <a:r>
                <a:rPr lang="en-GB" altLang="de-DE" sz="1800" dirty="0">
                  <a:latin typeface="Arial" panose="020B0604020202020204" pitchFamily="34" charset="0"/>
                  <a:cs typeface="Arial" panose="020B0604020202020204" pitchFamily="34" charset="0"/>
                </a:rPr>
                <a:t>Heredity 70,  648-659</a:t>
              </a:r>
            </a:p>
          </p:txBody>
        </p:sp>
        <p:sp>
          <p:nvSpPr>
            <p:cNvPr id="29" name="Text Box 18"/>
            <p:cNvSpPr txBox="1">
              <a:spLocks noChangeArrowheads="1"/>
            </p:cNvSpPr>
            <p:nvPr/>
          </p:nvSpPr>
          <p:spPr bwMode="auto">
            <a:xfrm>
              <a:off x="7387165" y="5648313"/>
              <a:ext cx="3594100" cy="369332"/>
            </a:xfrm>
            <a:prstGeom prst="rect">
              <a:avLst/>
            </a:prstGeom>
            <a:solidFill>
              <a:schemeClr val="bg1"/>
            </a:solidFill>
            <a:ln>
              <a:noFill/>
            </a:ln>
          </p:spPr>
          <p:txBody>
            <a:bodyPr wrap="square">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50000"/>
                </a:spcBef>
                <a:buFontTx/>
                <a:buNone/>
              </a:pPr>
              <a:r>
                <a:rPr lang="en-GB" altLang="de-DE" sz="1800" dirty="0">
                  <a:latin typeface="Arial" panose="020B0604020202020204" pitchFamily="34" charset="0"/>
                  <a:cs typeface="Arial" panose="020B0604020202020204" pitchFamily="34" charset="0"/>
                </a:rPr>
                <a:t>Tunnel length (eating traces) cm</a:t>
              </a:r>
            </a:p>
          </p:txBody>
        </p:sp>
      </p:grpSp>
      <p:sp>
        <p:nvSpPr>
          <p:cNvPr id="30" name="TextBox 29"/>
          <p:cNvSpPr txBox="1"/>
          <p:nvPr/>
        </p:nvSpPr>
        <p:spPr>
          <a:xfrm>
            <a:off x="66156" y="45972"/>
            <a:ext cx="12081571" cy="123110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Metric additive effect of the two alleles ‘at’ locus UMC22 (associated with tunnel length caused by of European corn borer in maize).</a:t>
            </a:r>
            <a:r>
              <a:rPr lang="en-GB" sz="2600" b="1"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Average tunnel lengths of the two homo-</a:t>
            </a:r>
            <a:r>
              <a:rPr lang="en-GB" sz="2400" dirty="0" err="1">
                <a:latin typeface="Arial" panose="020B0604020202020204" pitchFamily="34" charset="0"/>
                <a:cs typeface="Arial" panose="020B0604020202020204" pitchFamily="34" charset="0"/>
              </a:rPr>
              <a:t>zygous</a:t>
            </a:r>
            <a:r>
              <a:rPr lang="en-GB" sz="2400" dirty="0">
                <a:latin typeface="Arial" panose="020B0604020202020204" pitchFamily="34" charset="0"/>
                <a:cs typeface="Arial" panose="020B0604020202020204" pitchFamily="34" charset="0"/>
              </a:rPr>
              <a:t> UMC33 types: 45.2cm and 56.6cm</a:t>
            </a:r>
          </a:p>
        </p:txBody>
      </p:sp>
      <mc:AlternateContent xmlns:mc="http://schemas.openxmlformats.org/markup-compatibility/2006" xmlns:a14="http://schemas.microsoft.com/office/drawing/2010/main">
        <mc:Choice Requires="a14">
          <p:sp>
            <p:nvSpPr>
              <p:cNvPr id="33" name="TextBox 32"/>
              <p:cNvSpPr txBox="1"/>
              <p:nvPr/>
            </p:nvSpPr>
            <p:spPr>
              <a:xfrm>
                <a:off x="6081723" y="2862236"/>
                <a:ext cx="2243666" cy="58477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14:m>
                  <m:oMath xmlns:m="http://schemas.openxmlformats.org/officeDocument/2006/math">
                    <m:acc>
                      <m:accPr>
                        <m:chr m:val="̅"/>
                        <m:ctrlPr>
                          <a:rPr lang="en-GB" sz="1600" i="1" smtClean="0">
                            <a:latin typeface="Cambria Math" panose="02040503050406030204" pitchFamily="18" charset="0"/>
                          </a:rPr>
                        </m:ctrlPr>
                      </m:accPr>
                      <m:e>
                        <m:r>
                          <m:rPr>
                            <m:sty m:val="p"/>
                          </m:rPr>
                          <a:rPr lang="en-GB" sz="1600">
                            <a:latin typeface="Cambria Math" panose="02040503050406030204" pitchFamily="18" charset="0"/>
                          </a:rPr>
                          <m:t>X</m:t>
                        </m:r>
                      </m:e>
                    </m:acc>
                  </m:oMath>
                </a14:m>
                <a:r>
                  <a:rPr lang="en-GB" sz="1600" dirty="0">
                    <a:latin typeface="Arial" panose="020B0604020202020204" pitchFamily="34" charset="0"/>
                    <a:cs typeface="Arial" panose="020B0604020202020204" pitchFamily="34" charset="0"/>
                  </a:rPr>
                  <a:t> = 45.2; SD=7.9</a:t>
                </a:r>
              </a:p>
              <a:p>
                <a14:m>
                  <m:oMath xmlns:m="http://schemas.openxmlformats.org/officeDocument/2006/math">
                    <m:r>
                      <a:rPr lang="en-GB" sz="1600" b="0" i="1" smtClean="0">
                        <a:latin typeface="Cambria Math" panose="02040503050406030204" pitchFamily="18" charset="0"/>
                      </a:rPr>
                      <m:t>        </m:t>
                    </m:r>
                    <m:acc>
                      <m:accPr>
                        <m:chr m:val="̅"/>
                        <m:ctrlPr>
                          <a:rPr lang="en-GB" sz="1600" i="1">
                            <a:latin typeface="Cambria Math" panose="02040503050406030204" pitchFamily="18" charset="0"/>
                          </a:rPr>
                        </m:ctrlPr>
                      </m:accPr>
                      <m:e>
                        <m:r>
                          <m:rPr>
                            <m:sty m:val="p"/>
                          </m:rPr>
                          <a:rPr lang="en-GB" sz="1600">
                            <a:latin typeface="Cambria Math" panose="02040503050406030204" pitchFamily="18" charset="0"/>
                          </a:rPr>
                          <m:t>X</m:t>
                        </m:r>
                      </m:e>
                    </m:acc>
                  </m:oMath>
                </a14:m>
                <a:r>
                  <a:rPr lang="en-GB" sz="1600" dirty="0">
                    <a:latin typeface="Arial" panose="020B0604020202020204" pitchFamily="34" charset="0"/>
                    <a:cs typeface="Arial" panose="020B0604020202020204" pitchFamily="34" charset="0"/>
                  </a:rPr>
                  <a:t> = 56.6; SD=10.2</a:t>
                </a:r>
              </a:p>
            </p:txBody>
          </p:sp>
        </mc:Choice>
        <mc:Fallback xmlns="">
          <p:sp>
            <p:nvSpPr>
              <p:cNvPr id="33" name="TextBox 32"/>
              <p:cNvSpPr txBox="1">
                <a:spLocks noRot="1" noChangeAspect="1" noMove="1" noResize="1" noEditPoints="1" noAdjustHandles="1" noChangeArrowheads="1" noChangeShapeType="1" noTextEdit="1"/>
              </p:cNvSpPr>
              <p:nvPr/>
            </p:nvSpPr>
            <p:spPr>
              <a:xfrm>
                <a:off x="6081723" y="2862236"/>
                <a:ext cx="2243666" cy="584775"/>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34" name="Line 11"/>
          <p:cNvSpPr>
            <a:spLocks noChangeShapeType="1"/>
          </p:cNvSpPr>
          <p:nvPr/>
        </p:nvSpPr>
        <p:spPr bwMode="auto">
          <a:xfrm>
            <a:off x="6627294" y="2019274"/>
            <a:ext cx="12716" cy="1611318"/>
          </a:xfrm>
          <a:prstGeom prst="line">
            <a:avLst/>
          </a:prstGeom>
          <a:noFill/>
          <a:ln w="28575">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8938" y="1013660"/>
            <a:ext cx="2427584" cy="1618389"/>
          </a:xfrm>
          <a:prstGeom prst="rect">
            <a:avLst/>
          </a:prstGeom>
          <a:effectLst>
            <a:outerShdw blurRad="50800" dist="38100" dir="2700000" algn="tl" rotWithShape="0">
              <a:prstClr val="black">
                <a:alpha val="40000"/>
              </a:prstClr>
            </a:outerShdw>
          </a:effectLst>
        </p:spPr>
      </p:pic>
      <p:sp>
        <p:nvSpPr>
          <p:cNvPr id="31" name="TextBox 30"/>
          <p:cNvSpPr txBox="1"/>
          <p:nvPr/>
        </p:nvSpPr>
        <p:spPr>
          <a:xfrm>
            <a:off x="9276831" y="1202587"/>
            <a:ext cx="2858724" cy="5539978"/>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F2-individuals of this cross B52 x B73 were grouped according to whether they showed the B52 or the B73 </a:t>
            </a:r>
            <a:r>
              <a:rPr lang="en-GB" dirty="0" err="1">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allele at marker locus UMC33. The </a:t>
            </a:r>
            <a:r>
              <a:rPr lang="en-GB" dirty="0" err="1">
                <a:latin typeface="Arial" panose="020B0604020202020204" pitchFamily="34" charset="0"/>
                <a:cs typeface="Arial" panose="020B0604020202020204" pitchFamily="34" charset="0"/>
              </a:rPr>
              <a:t>signi-ficant</a:t>
            </a:r>
            <a:r>
              <a:rPr lang="en-GB" dirty="0">
                <a:latin typeface="Arial" panose="020B0604020202020204" pitchFamily="34" charset="0"/>
                <a:cs typeface="Arial" panose="020B0604020202020204" pitchFamily="34" charset="0"/>
              </a:rPr>
              <a:t> group mean </a:t>
            </a:r>
            <a:r>
              <a:rPr lang="en-GB" dirty="0" err="1">
                <a:latin typeface="Arial" panose="020B0604020202020204" pitchFamily="34" charset="0"/>
                <a:cs typeface="Arial" panose="020B0604020202020204" pitchFamily="34" charset="0"/>
              </a:rPr>
              <a:t>diffe-rence</a:t>
            </a:r>
            <a:r>
              <a:rPr lang="en-GB" dirty="0">
                <a:latin typeface="Arial" panose="020B0604020202020204" pitchFamily="34" charset="0"/>
                <a:cs typeface="Arial" panose="020B0604020202020204" pitchFamily="34" charset="0"/>
              </a:rPr>
              <a:t> indicated that this locus is associated with a gene ‚for‘ resistance. The additive effect was </a:t>
            </a:r>
            <a:r>
              <a:rPr lang="en-GB" dirty="0" err="1">
                <a:latin typeface="Arial" panose="020B0604020202020204" pitchFamily="34" charset="0"/>
                <a:cs typeface="Arial" panose="020B0604020202020204" pitchFamily="34" charset="0"/>
              </a:rPr>
              <a:t>esti</a:t>
            </a:r>
            <a:r>
              <a:rPr lang="en-GB" dirty="0">
                <a:latin typeface="Arial" panose="020B0604020202020204" pitchFamily="34" charset="0"/>
                <a:cs typeface="Arial" panose="020B0604020202020204" pitchFamily="34" charset="0"/>
              </a:rPr>
              <a:t>-mated as </a:t>
            </a:r>
            <a:r>
              <a:rPr lang="en-GB" dirty="0">
                <a:solidFill>
                  <a:srgbClr val="C00000"/>
                </a:solidFill>
                <a:latin typeface="Arial" panose="020B0604020202020204" pitchFamily="34" charset="0"/>
                <a:cs typeface="Arial" panose="020B0604020202020204" pitchFamily="34" charset="0"/>
              </a:rPr>
              <a:t>a=5.7cm</a:t>
            </a:r>
            <a:r>
              <a:rPr lang="en-GB" dirty="0">
                <a:latin typeface="Arial" panose="020B0604020202020204" pitchFamily="34" charset="0"/>
                <a:cs typeface="Arial" panose="020B0604020202020204" pitchFamily="34" charset="0"/>
              </a:rPr>
              <a:t>: half the difference between the homozygotes.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variation within the two classes is caused by further genes and by error variation.</a:t>
            </a:r>
          </a:p>
        </p:txBody>
      </p:sp>
      <p:sp>
        <p:nvSpPr>
          <p:cNvPr id="36"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0440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p:nvPr/>
        </p:nvSpPr>
        <p:spPr>
          <a:xfrm>
            <a:off x="78615" y="10388"/>
            <a:ext cx="120448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An example for Epistasis. Trait: Nodulation of specific soybean genotypes.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There is interaction between two loci „</a:t>
            </a:r>
            <a:r>
              <a:rPr lang="en-GB" sz="2400" dirty="0" err="1">
                <a:latin typeface="Arial" panose="020B0604020202020204" pitchFamily="34" charset="0"/>
                <a:cs typeface="Arial" panose="020B0604020202020204" pitchFamily="34" charset="0"/>
              </a:rPr>
              <a:t>A|a</a:t>
            </a:r>
            <a:r>
              <a:rPr lang="en-GB" sz="2400" dirty="0">
                <a:latin typeface="Arial" panose="020B0604020202020204" pitchFamily="34" charset="0"/>
                <a:cs typeface="Arial" panose="020B0604020202020204" pitchFamily="34" charset="0"/>
              </a:rPr>
              <a:t>“ and locus „</a:t>
            </a:r>
            <a:r>
              <a:rPr lang="en-GB" sz="2400" dirty="0" err="1">
                <a:latin typeface="Arial" panose="020B0604020202020204" pitchFamily="34" charset="0"/>
                <a:cs typeface="Arial" panose="020B0604020202020204" pitchFamily="34" charset="0"/>
              </a:rPr>
              <a:t>B|b</a:t>
            </a:r>
            <a:r>
              <a:rPr lang="en-GB" sz="2400" dirty="0">
                <a:latin typeface="Arial" panose="020B0604020202020204" pitchFamily="34" charset="0"/>
                <a:cs typeface="Arial" panose="020B0604020202020204" pitchFamily="34" charset="0"/>
              </a:rPr>
              <a:t>“</a:t>
            </a:r>
          </a:p>
        </p:txBody>
      </p:sp>
      <p:sp>
        <p:nvSpPr>
          <p:cNvPr id="12" name="TextBox 11"/>
          <p:cNvSpPr txBox="1"/>
          <p:nvPr/>
        </p:nvSpPr>
        <p:spPr>
          <a:xfrm>
            <a:off x="131246" y="6428311"/>
            <a:ext cx="83739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DOI 10.1007/BF00223798; DOI: 10.1038/nrg1407; BioEssays 27:637–646, 2005</a:t>
            </a:r>
          </a:p>
        </p:txBody>
      </p:sp>
      <p:graphicFrame>
        <p:nvGraphicFramePr>
          <p:cNvPr id="14" name="Table 13"/>
          <p:cNvGraphicFramePr>
            <a:graphicFrameLocks noGrp="1"/>
          </p:cNvGraphicFramePr>
          <p:nvPr>
            <p:extLst>
              <p:ext uri="{D42A27DB-BD31-4B8C-83A1-F6EECF244321}">
                <p14:modId xmlns:p14="http://schemas.microsoft.com/office/powerpoint/2010/main" val="2159392940"/>
              </p:ext>
            </p:extLst>
          </p:nvPr>
        </p:nvGraphicFramePr>
        <p:xfrm>
          <a:off x="5897275" y="892350"/>
          <a:ext cx="6226181" cy="301752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1651183">
                  <a:extLst>
                    <a:ext uri="{9D8B030D-6E8A-4147-A177-3AD203B41FA5}">
                      <a16:colId xmlns:a16="http://schemas.microsoft.com/office/drawing/2014/main" val="2030116334"/>
                    </a:ext>
                  </a:extLst>
                </a:gridCol>
                <a:gridCol w="1834232">
                  <a:extLst>
                    <a:ext uri="{9D8B030D-6E8A-4147-A177-3AD203B41FA5}">
                      <a16:colId xmlns:a16="http://schemas.microsoft.com/office/drawing/2014/main" val="3313538568"/>
                    </a:ext>
                  </a:extLst>
                </a:gridCol>
                <a:gridCol w="1845440">
                  <a:extLst>
                    <a:ext uri="{9D8B030D-6E8A-4147-A177-3AD203B41FA5}">
                      <a16:colId xmlns:a16="http://schemas.microsoft.com/office/drawing/2014/main" val="2109778323"/>
                    </a:ext>
                  </a:extLst>
                </a:gridCol>
                <a:gridCol w="895326">
                  <a:extLst>
                    <a:ext uri="{9D8B030D-6E8A-4147-A177-3AD203B41FA5}">
                      <a16:colId xmlns:a16="http://schemas.microsoft.com/office/drawing/2014/main" val="3972636294"/>
                    </a:ext>
                  </a:extLst>
                </a:gridCol>
              </a:tblGrid>
              <a:tr h="0">
                <a:tc gridSpan="4">
                  <a:txBody>
                    <a:bodyPr/>
                    <a:lstStyle/>
                    <a:p>
                      <a:pPr algn="l">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Soybean genotype “Bragg” and mutants of it.</a:t>
                      </a:r>
                      <a:endParaRPr lang="en-GB" sz="1800" b="0">
                        <a:solidFill>
                          <a:schemeClr val="tx1"/>
                        </a:solidFill>
                        <a:effectLst/>
                        <a:latin typeface="Arial" panose="020B0604020202020204" pitchFamily="34" charset="0"/>
                        <a:cs typeface="Arial" panose="020B0604020202020204" pitchFamily="34" charset="0"/>
                      </a:endParaRPr>
                    </a:p>
                    <a:p>
                      <a:pPr algn="l">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Parent 1: aa/BB (“a”  ► </a:t>
                      </a:r>
                      <a:r>
                        <a:rPr lang="en-US" sz="1800" b="0" u="sng">
                          <a:solidFill>
                            <a:schemeClr val="tx1"/>
                          </a:solidFill>
                          <a:effectLst/>
                          <a:latin typeface="Arial" panose="020B0604020202020204" pitchFamily="34" charset="0"/>
                          <a:cs typeface="Arial" panose="020B0604020202020204" pitchFamily="34" charset="0"/>
                        </a:rPr>
                        <a:t>non</a:t>
                      </a:r>
                      <a:r>
                        <a:rPr lang="en-US" sz="1800" b="0" u="none">
                          <a:solidFill>
                            <a:schemeClr val="tx1"/>
                          </a:solidFill>
                          <a:effectLst/>
                          <a:latin typeface="Arial" panose="020B0604020202020204" pitchFamily="34" charset="0"/>
                          <a:cs typeface="Arial" panose="020B0604020202020204" pitchFamily="34" charset="0"/>
                        </a:rPr>
                        <a:t>-nodu</a:t>
                      </a:r>
                      <a:r>
                        <a:rPr lang="en-US" sz="1800" b="0">
                          <a:solidFill>
                            <a:schemeClr val="tx1"/>
                          </a:solidFill>
                          <a:effectLst/>
                          <a:latin typeface="Arial" panose="020B0604020202020204" pitchFamily="34" charset="0"/>
                          <a:cs typeface="Arial" panose="020B0604020202020204" pitchFamily="34" charset="0"/>
                        </a:rPr>
                        <a:t>l.; locus “nts382”)  </a:t>
                      </a:r>
                      <a:br>
                        <a:rPr lang="en-US" sz="1800" b="0">
                          <a:solidFill>
                            <a:schemeClr val="tx1"/>
                          </a:solidFill>
                          <a:effectLst/>
                          <a:latin typeface="Arial" panose="020B0604020202020204" pitchFamily="34" charset="0"/>
                          <a:cs typeface="Arial" panose="020B0604020202020204" pitchFamily="34" charset="0"/>
                        </a:rPr>
                      </a:br>
                      <a:r>
                        <a:rPr lang="en-US" sz="1800" b="0">
                          <a:solidFill>
                            <a:schemeClr val="tx1"/>
                          </a:solidFill>
                          <a:effectLst/>
                          <a:latin typeface="Arial" panose="020B0604020202020204" pitchFamily="34" charset="0"/>
                          <a:cs typeface="Arial" panose="020B0604020202020204" pitchFamily="34" charset="0"/>
                        </a:rPr>
                        <a:t>Parent 2: AA/bb (“b”  ► </a:t>
                      </a:r>
                      <a:r>
                        <a:rPr lang="en-US" sz="1800" b="0" u="sng">
                          <a:solidFill>
                            <a:schemeClr val="tx1"/>
                          </a:solidFill>
                          <a:effectLst/>
                          <a:latin typeface="Arial" panose="020B0604020202020204" pitchFamily="34" charset="0"/>
                          <a:cs typeface="Arial" panose="020B0604020202020204" pitchFamily="34" charset="0"/>
                        </a:rPr>
                        <a:t>super</a:t>
                      </a:r>
                      <a:r>
                        <a:rPr lang="en-US" sz="1800" b="0" u="none">
                          <a:solidFill>
                            <a:schemeClr val="tx1"/>
                          </a:solidFill>
                          <a:effectLst/>
                          <a:latin typeface="Arial" panose="020B0604020202020204" pitchFamily="34" charset="0"/>
                          <a:cs typeface="Arial" panose="020B0604020202020204" pitchFamily="34" charset="0"/>
                        </a:rPr>
                        <a:t>-nod.; locus </a:t>
                      </a:r>
                      <a:r>
                        <a:rPr lang="en-US" sz="1800" b="0">
                          <a:solidFill>
                            <a:schemeClr val="tx1"/>
                          </a:solidFill>
                          <a:effectLst/>
                          <a:latin typeface="Arial" panose="020B0604020202020204" pitchFamily="34" charset="0"/>
                          <a:cs typeface="Arial" panose="020B0604020202020204" pitchFamily="34" charset="0"/>
                        </a:rPr>
                        <a:t>“nod772”)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20851333"/>
                  </a:ext>
                </a:extLst>
              </a:tr>
              <a:tr h="0">
                <a:tc gridSpan="4">
                  <a:txBody>
                    <a:bodyPr/>
                    <a:lstStyle/>
                    <a:p>
                      <a:pPr algn="l">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Number of nodules per plant (+/- standard error) depend on genotypes</a:t>
                      </a:r>
                      <a:r>
                        <a:rPr lang="en-US" sz="1800" b="0" baseline="0" dirty="0">
                          <a:solidFill>
                            <a:schemeClr val="tx1"/>
                          </a:solidFill>
                          <a:effectLst/>
                          <a:latin typeface="Arial" panose="020B0604020202020204" pitchFamily="34" charset="0"/>
                          <a:cs typeface="Arial" panose="020B0604020202020204" pitchFamily="34" charset="0"/>
                        </a:rPr>
                        <a:t> at these two loci.</a:t>
                      </a:r>
                      <a:br>
                        <a:rPr lang="en-US" sz="1800" b="0" baseline="0" dirty="0">
                          <a:solidFill>
                            <a:schemeClr val="tx1"/>
                          </a:solidFill>
                          <a:effectLst/>
                          <a:latin typeface="Arial" panose="020B0604020202020204" pitchFamily="34" charset="0"/>
                          <a:cs typeface="Arial" panose="020B0604020202020204" pitchFamily="34" charset="0"/>
                        </a:rPr>
                      </a:br>
                      <a:r>
                        <a:rPr lang="en-US" sz="1800" b="0" dirty="0">
                          <a:solidFill>
                            <a:schemeClr val="tx1"/>
                          </a:solidFill>
                          <a:effectLst/>
                          <a:latin typeface="Arial" panose="020B0604020202020204" pitchFamily="34" charset="0"/>
                          <a:cs typeface="Arial" panose="020B0604020202020204" pitchFamily="34" charset="0"/>
                        </a:rPr>
                        <a:t>‘</a:t>
                      </a:r>
                      <a:r>
                        <a:rPr lang="en-US" sz="1800" b="0" dirty="0">
                          <a:solidFill>
                            <a:srgbClr val="0000FF"/>
                          </a:solidFill>
                          <a:effectLst/>
                          <a:latin typeface="Arial" panose="020B0604020202020204" pitchFamily="34" charset="0"/>
                          <a:cs typeface="Arial" panose="020B0604020202020204" pitchFamily="34" charset="0"/>
                        </a:rPr>
                        <a:t>Normal</a:t>
                      </a:r>
                      <a:r>
                        <a:rPr lang="en-US" sz="1800" b="0" dirty="0">
                          <a:solidFill>
                            <a:schemeClr val="tx1"/>
                          </a:solidFill>
                          <a:effectLst/>
                          <a:latin typeface="Arial" panose="020B0604020202020204" pitchFamily="34" charset="0"/>
                          <a:cs typeface="Arial" panose="020B0604020202020204" pitchFamily="34" charset="0"/>
                        </a:rPr>
                        <a:t>’ = ‘</a:t>
                      </a:r>
                      <a:r>
                        <a:rPr lang="en-US" sz="1800" b="0" dirty="0">
                          <a:solidFill>
                            <a:srgbClr val="0000FF"/>
                          </a:solidFill>
                          <a:effectLst/>
                          <a:latin typeface="Arial" panose="020B0604020202020204" pitchFamily="34" charset="0"/>
                          <a:cs typeface="Arial" panose="020B0604020202020204" pitchFamily="34" charset="0"/>
                        </a:rPr>
                        <a:t>wild-type</a:t>
                      </a:r>
                      <a:r>
                        <a:rPr lang="en-US" sz="1800" b="0" dirty="0">
                          <a:solidFill>
                            <a:schemeClr val="tx1"/>
                          </a:solidFill>
                          <a:effectLst/>
                          <a:latin typeface="Arial" panose="020B0604020202020204" pitchFamily="34" charset="0"/>
                          <a:cs typeface="Arial" panose="020B0604020202020204" pitchFamily="34" charset="0"/>
                        </a:rPr>
                        <a:t>’: </a:t>
                      </a:r>
                      <a:r>
                        <a:rPr lang="en-US" sz="1800" b="0" dirty="0">
                          <a:solidFill>
                            <a:srgbClr val="0000FF"/>
                          </a:solidFill>
                          <a:effectLst/>
                          <a:latin typeface="Arial" panose="020B0604020202020204" pitchFamily="34" charset="0"/>
                          <a:cs typeface="Arial" panose="020B0604020202020204" pitchFamily="34" charset="0"/>
                        </a:rPr>
                        <a:t>150</a:t>
                      </a:r>
                      <a:r>
                        <a:rPr lang="en-US" sz="1800" b="0" dirty="0">
                          <a:solidFill>
                            <a:schemeClr val="tx1"/>
                          </a:solidFill>
                          <a:effectLst/>
                          <a:latin typeface="Arial" panose="020B0604020202020204" pitchFamily="34" charset="0"/>
                          <a:cs typeface="Arial" panose="020B0604020202020204" pitchFamily="34" charset="0"/>
                        </a:rPr>
                        <a:t> nodules per plant</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a:t>
                      </a:r>
                      <a:r>
                        <a:rPr lang="en-US" sz="1800" b="0" dirty="0" err="1">
                          <a:solidFill>
                            <a:schemeClr val="tx1"/>
                          </a:solidFill>
                          <a:effectLst/>
                          <a:latin typeface="Arial" panose="020B0604020202020204" pitchFamily="34" charset="0"/>
                          <a:cs typeface="Arial" panose="020B0604020202020204" pitchFamily="34" charset="0"/>
                        </a:rPr>
                        <a:t>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a:t>
                      </a:r>
                      <a:r>
                        <a:rPr lang="en-US" sz="1800" b="0" dirty="0" err="1">
                          <a:solidFill>
                            <a:srgbClr val="0000FF"/>
                          </a:solidFill>
                          <a:effectLst/>
                          <a:latin typeface="Arial" panose="020B0604020202020204" pitchFamily="34" charset="0"/>
                          <a:cs typeface="Arial" panose="020B0604020202020204" pitchFamily="34" charset="0"/>
                        </a:rPr>
                        <a:t>A</a:t>
                      </a:r>
                      <a:r>
                        <a:rPr lang="en-US" sz="1800" b="0" dirty="0" err="1">
                          <a:solidFill>
                            <a:schemeClr val="tx1"/>
                          </a:solidFill>
                          <a:effectLst/>
                          <a:latin typeface="Arial" panose="020B0604020202020204" pitchFamily="34" charset="0"/>
                          <a:cs typeface="Arial" panose="020B0604020202020204" pitchFamily="34" charset="0"/>
                        </a:rPr>
                        <a:t>|a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BB  </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86798129"/>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a:t>
                      </a:r>
                      <a:r>
                        <a:rPr lang="en-US" sz="1800" b="0" dirty="0">
                          <a:solidFill>
                            <a:schemeClr val="tx1"/>
                          </a:solidFill>
                          <a:effectLst/>
                          <a:latin typeface="Arial" panose="020B0604020202020204" pitchFamily="34" charset="0"/>
                          <a:cs typeface="Arial" panose="020B0604020202020204" pitchFamily="34" charset="0"/>
                        </a:rPr>
                        <a:t>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55696617"/>
                  </a:ext>
                </a:extLst>
              </a:tr>
              <a:tr h="0">
                <a:tc>
                  <a:txBody>
                    <a:bodyPr/>
                    <a:lstStyle/>
                    <a:p>
                      <a:pPr algn="ctr">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370 (90)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220 (20)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62723102"/>
                  </a:ext>
                </a:extLst>
              </a:tr>
            </a:tbl>
          </a:graphicData>
        </a:graphic>
      </p:graphicFrame>
      <p:sp>
        <p:nvSpPr>
          <p:cNvPr id="16" name="TextBox 15"/>
          <p:cNvSpPr txBox="1"/>
          <p:nvPr/>
        </p:nvSpPr>
        <p:spPr>
          <a:xfrm>
            <a:off x="131245" y="5197699"/>
            <a:ext cx="1199221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Genotype  „bb“ causes full development of all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initiated</a:t>
            </a:r>
            <a:r>
              <a:rPr lang="en-GB" dirty="0">
                <a:latin typeface="Arial" panose="020B0604020202020204" pitchFamily="34" charset="0"/>
                <a:cs typeface="Arial" panose="020B0604020202020204" pitchFamily="34" charset="0"/>
              </a:rPr>
              <a:t> nodules, whereas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genotype   „BB“ reduces them to a </a:t>
            </a:r>
            <a:r>
              <a:rPr lang="en-GB" dirty="0">
                <a:solidFill>
                  <a:srgbClr val="0000FF"/>
                </a:solidFill>
                <a:latin typeface="Arial" panose="020B0604020202020204" pitchFamily="34" charset="0"/>
                <a:cs typeface="Arial" panose="020B0604020202020204" pitchFamily="34" charset="0"/>
              </a:rPr>
              <a:t>normal</a:t>
            </a:r>
            <a:r>
              <a:rPr lang="en-GB" dirty="0">
                <a:latin typeface="Arial" panose="020B0604020202020204" pitchFamily="34" charset="0"/>
                <a:cs typeface="Arial" panose="020B0604020202020204" pitchFamily="34" charset="0"/>
              </a:rPr>
              <a:t> number (</a:t>
            </a:r>
            <a:r>
              <a:rPr lang="en-GB" dirty="0">
                <a:solidFill>
                  <a:srgbClr val="0000FF"/>
                </a:solidFill>
                <a:latin typeface="Arial" panose="020B0604020202020204" pitchFamily="34" charset="0"/>
                <a:cs typeface="Arial" panose="020B0604020202020204" pitchFamily="34" charset="0"/>
              </a:rPr>
              <a:t>150</a:t>
            </a:r>
            <a:r>
              <a:rPr lang="en-GB" dirty="0">
                <a:latin typeface="Arial" panose="020B0604020202020204" pitchFamily="34" charset="0"/>
                <a:cs typeface="Arial" panose="020B0604020202020204" pitchFamily="34" charset="0"/>
              </a:rPr>
              <a:t>). </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Contemplate on: What may be the metric effects ‚</a:t>
            </a:r>
            <a:r>
              <a:rPr lang="en-GB" dirty="0">
                <a:latin typeface="Arial" panose="020B0604020202020204" pitchFamily="34" charset="0"/>
                <a:cs typeface="Arial" panose="020B0604020202020204" pitchFamily="34" charset="0"/>
              </a:rPr>
              <a:t>a</a:t>
            </a:r>
            <a:r>
              <a:rPr lang="en-GB" dirty="0">
                <a:solidFill>
                  <a:schemeClr val="tx1">
                    <a:lumMod val="50000"/>
                    <a:lumOff val="50000"/>
                  </a:schemeClr>
                </a:solidFill>
                <a:latin typeface="Arial" panose="020B0604020202020204" pitchFamily="34" charset="0"/>
                <a:cs typeface="Arial" panose="020B0604020202020204" pitchFamily="34" charset="0"/>
              </a:rPr>
              <a:t>‘ and ‚</a:t>
            </a:r>
            <a:r>
              <a:rPr lang="en-GB" dirty="0">
                <a:latin typeface="Arial" panose="020B0604020202020204" pitchFamily="34" charset="0"/>
                <a:cs typeface="Arial" panose="020B0604020202020204" pitchFamily="34" charset="0"/>
              </a:rPr>
              <a:t>d</a:t>
            </a:r>
            <a:r>
              <a:rPr lang="en-GB" dirty="0">
                <a:solidFill>
                  <a:schemeClr val="tx1">
                    <a:lumMod val="50000"/>
                    <a:lumOff val="50000"/>
                  </a:schemeClr>
                </a:solidFill>
                <a:latin typeface="Arial" panose="020B0604020202020204" pitchFamily="34" charset="0"/>
                <a:cs typeface="Arial" panose="020B0604020202020204" pitchFamily="34" charset="0"/>
              </a:rPr>
              <a:t>‘ of the first and second locus?</a:t>
            </a:r>
            <a:endParaRPr lang="en-GB" dirty="0"/>
          </a:p>
        </p:txBody>
      </p:sp>
      <p:sp>
        <p:nvSpPr>
          <p:cNvPr id="13"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963808A-935B-4A46-8855-A171ACC1690D}"/>
              </a:ext>
            </a:extLst>
          </p:cNvPr>
          <p:cNvPicPr>
            <a:picLocks noChangeAspect="1"/>
          </p:cNvPicPr>
          <p:nvPr/>
        </p:nvPicPr>
        <p:blipFill>
          <a:blip r:embed="rId2"/>
          <a:stretch>
            <a:fillRect/>
          </a:stretch>
        </p:blipFill>
        <p:spPr>
          <a:xfrm>
            <a:off x="78615" y="892350"/>
            <a:ext cx="5687432" cy="40985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6383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p:nvPr/>
        </p:nvSpPr>
        <p:spPr>
          <a:xfrm>
            <a:off x="78615" y="10388"/>
            <a:ext cx="120448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An example for Epistasis. Trait: Nodulation of specific soybean genotypes.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There is interaction between two loci „</a:t>
            </a:r>
            <a:r>
              <a:rPr lang="en-GB" sz="2400" dirty="0" err="1">
                <a:latin typeface="Arial" panose="020B0604020202020204" pitchFamily="34" charset="0"/>
                <a:cs typeface="Arial" panose="020B0604020202020204" pitchFamily="34" charset="0"/>
              </a:rPr>
              <a:t>A|a</a:t>
            </a:r>
            <a:r>
              <a:rPr lang="en-GB" sz="2400" dirty="0">
                <a:latin typeface="Arial" panose="020B0604020202020204" pitchFamily="34" charset="0"/>
                <a:cs typeface="Arial" panose="020B0604020202020204" pitchFamily="34" charset="0"/>
              </a:rPr>
              <a:t>“ and locus „</a:t>
            </a:r>
            <a:r>
              <a:rPr lang="en-GB" sz="2400" dirty="0" err="1">
                <a:latin typeface="Arial" panose="020B0604020202020204" pitchFamily="34" charset="0"/>
                <a:cs typeface="Arial" panose="020B0604020202020204" pitchFamily="34" charset="0"/>
              </a:rPr>
              <a:t>B|b</a:t>
            </a:r>
            <a:r>
              <a:rPr lang="en-GB" sz="2400" dirty="0">
                <a:latin typeface="Arial" panose="020B0604020202020204" pitchFamily="34" charset="0"/>
                <a:cs typeface="Arial" panose="020B0604020202020204" pitchFamily="34" charset="0"/>
              </a:rPr>
              <a:t>“</a:t>
            </a:r>
          </a:p>
        </p:txBody>
      </p:sp>
      <p:sp>
        <p:nvSpPr>
          <p:cNvPr id="10" name="Textfeld 10"/>
          <p:cNvSpPr txBox="1"/>
          <p:nvPr/>
        </p:nvSpPr>
        <p:spPr>
          <a:xfrm>
            <a:off x="5897275" y="3940495"/>
            <a:ext cx="622618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Allele „a“ recessive to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„b“ recessive to „</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Genotype „aa“ (non-nod) epistatic over „</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and over „b“ (super-nod): </a:t>
            </a:r>
            <a:r>
              <a:rPr lang="en-GB" dirty="0">
                <a:solidFill>
                  <a:srgbClr val="0000FF"/>
                </a:solidFill>
                <a:latin typeface="Arial" panose="020B0604020202020204" pitchFamily="34" charset="0"/>
                <a:cs typeface="Arial" panose="020B0604020202020204" pitchFamily="34" charset="0"/>
              </a:rPr>
              <a:t>non-nod supresses super-nod</a:t>
            </a:r>
            <a:r>
              <a:rPr lang="en-GB" dirty="0">
                <a:latin typeface="Arial" panose="020B0604020202020204" pitchFamily="34" charset="0"/>
                <a:cs typeface="Arial" panose="020B0604020202020204" pitchFamily="34" charset="0"/>
              </a:rPr>
              <a:t>. Impact of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 &lt; than of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(220&lt;370), since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is not fully dominant over „a“. </a:t>
            </a:r>
          </a:p>
        </p:txBody>
      </p:sp>
      <p:sp>
        <p:nvSpPr>
          <p:cNvPr id="12" name="TextBox 11"/>
          <p:cNvSpPr txBox="1"/>
          <p:nvPr/>
        </p:nvSpPr>
        <p:spPr>
          <a:xfrm>
            <a:off x="131246" y="6428311"/>
            <a:ext cx="83739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DOI 10.1007/BF00223798; DOI: 10.1038/nrg1407; BioEssays 27:637–646, 2005</a:t>
            </a:r>
          </a:p>
        </p:txBody>
      </p:sp>
      <p:graphicFrame>
        <p:nvGraphicFramePr>
          <p:cNvPr id="14" name="Table 13"/>
          <p:cNvGraphicFramePr>
            <a:graphicFrameLocks noGrp="1"/>
          </p:cNvGraphicFramePr>
          <p:nvPr>
            <p:extLst>
              <p:ext uri="{D42A27DB-BD31-4B8C-83A1-F6EECF244321}">
                <p14:modId xmlns:p14="http://schemas.microsoft.com/office/powerpoint/2010/main" val="4176952327"/>
              </p:ext>
            </p:extLst>
          </p:nvPr>
        </p:nvGraphicFramePr>
        <p:xfrm>
          <a:off x="5897275" y="892350"/>
          <a:ext cx="6226181" cy="301752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1651183">
                  <a:extLst>
                    <a:ext uri="{9D8B030D-6E8A-4147-A177-3AD203B41FA5}">
                      <a16:colId xmlns:a16="http://schemas.microsoft.com/office/drawing/2014/main" val="2030116334"/>
                    </a:ext>
                  </a:extLst>
                </a:gridCol>
                <a:gridCol w="1834232">
                  <a:extLst>
                    <a:ext uri="{9D8B030D-6E8A-4147-A177-3AD203B41FA5}">
                      <a16:colId xmlns:a16="http://schemas.microsoft.com/office/drawing/2014/main" val="3313538568"/>
                    </a:ext>
                  </a:extLst>
                </a:gridCol>
                <a:gridCol w="1845440">
                  <a:extLst>
                    <a:ext uri="{9D8B030D-6E8A-4147-A177-3AD203B41FA5}">
                      <a16:colId xmlns:a16="http://schemas.microsoft.com/office/drawing/2014/main" val="2109778323"/>
                    </a:ext>
                  </a:extLst>
                </a:gridCol>
                <a:gridCol w="895326">
                  <a:extLst>
                    <a:ext uri="{9D8B030D-6E8A-4147-A177-3AD203B41FA5}">
                      <a16:colId xmlns:a16="http://schemas.microsoft.com/office/drawing/2014/main" val="3972636294"/>
                    </a:ext>
                  </a:extLst>
                </a:gridCol>
              </a:tblGrid>
              <a:tr h="0">
                <a:tc gridSpan="4">
                  <a:txBody>
                    <a:bodyPr/>
                    <a:lstStyle/>
                    <a:p>
                      <a:pPr algn="l">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Soybean genotype “Bragg” and mutants of it.</a:t>
                      </a:r>
                      <a:endParaRPr lang="en-GB" sz="1800" b="0">
                        <a:solidFill>
                          <a:schemeClr val="tx1"/>
                        </a:solidFill>
                        <a:effectLst/>
                        <a:latin typeface="Arial" panose="020B0604020202020204" pitchFamily="34" charset="0"/>
                        <a:cs typeface="Arial" panose="020B0604020202020204" pitchFamily="34" charset="0"/>
                      </a:endParaRPr>
                    </a:p>
                    <a:p>
                      <a:pPr algn="l">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Parent 1: aa/BB (“a”  ► </a:t>
                      </a:r>
                      <a:r>
                        <a:rPr lang="en-US" sz="1800" b="0" u="sng">
                          <a:solidFill>
                            <a:schemeClr val="tx1"/>
                          </a:solidFill>
                          <a:effectLst/>
                          <a:latin typeface="Arial" panose="020B0604020202020204" pitchFamily="34" charset="0"/>
                          <a:cs typeface="Arial" panose="020B0604020202020204" pitchFamily="34" charset="0"/>
                        </a:rPr>
                        <a:t>non</a:t>
                      </a:r>
                      <a:r>
                        <a:rPr lang="en-US" sz="1800" b="0" u="none">
                          <a:solidFill>
                            <a:schemeClr val="tx1"/>
                          </a:solidFill>
                          <a:effectLst/>
                          <a:latin typeface="Arial" panose="020B0604020202020204" pitchFamily="34" charset="0"/>
                          <a:cs typeface="Arial" panose="020B0604020202020204" pitchFamily="34" charset="0"/>
                        </a:rPr>
                        <a:t>-nodu</a:t>
                      </a:r>
                      <a:r>
                        <a:rPr lang="en-US" sz="1800" b="0">
                          <a:solidFill>
                            <a:schemeClr val="tx1"/>
                          </a:solidFill>
                          <a:effectLst/>
                          <a:latin typeface="Arial" panose="020B0604020202020204" pitchFamily="34" charset="0"/>
                          <a:cs typeface="Arial" panose="020B0604020202020204" pitchFamily="34" charset="0"/>
                        </a:rPr>
                        <a:t>l.; locus “nts382”)  </a:t>
                      </a:r>
                      <a:br>
                        <a:rPr lang="en-US" sz="1800" b="0">
                          <a:solidFill>
                            <a:schemeClr val="tx1"/>
                          </a:solidFill>
                          <a:effectLst/>
                          <a:latin typeface="Arial" panose="020B0604020202020204" pitchFamily="34" charset="0"/>
                          <a:cs typeface="Arial" panose="020B0604020202020204" pitchFamily="34" charset="0"/>
                        </a:rPr>
                      </a:br>
                      <a:r>
                        <a:rPr lang="en-US" sz="1800" b="0">
                          <a:solidFill>
                            <a:schemeClr val="tx1"/>
                          </a:solidFill>
                          <a:effectLst/>
                          <a:latin typeface="Arial" panose="020B0604020202020204" pitchFamily="34" charset="0"/>
                          <a:cs typeface="Arial" panose="020B0604020202020204" pitchFamily="34" charset="0"/>
                        </a:rPr>
                        <a:t>Parent 2: AA/bb (“b”  ► </a:t>
                      </a:r>
                      <a:r>
                        <a:rPr lang="en-US" sz="1800" b="0" u="sng">
                          <a:solidFill>
                            <a:schemeClr val="tx1"/>
                          </a:solidFill>
                          <a:effectLst/>
                          <a:latin typeface="Arial" panose="020B0604020202020204" pitchFamily="34" charset="0"/>
                          <a:cs typeface="Arial" panose="020B0604020202020204" pitchFamily="34" charset="0"/>
                        </a:rPr>
                        <a:t>super</a:t>
                      </a:r>
                      <a:r>
                        <a:rPr lang="en-US" sz="1800" b="0" u="none">
                          <a:solidFill>
                            <a:schemeClr val="tx1"/>
                          </a:solidFill>
                          <a:effectLst/>
                          <a:latin typeface="Arial" panose="020B0604020202020204" pitchFamily="34" charset="0"/>
                          <a:cs typeface="Arial" panose="020B0604020202020204" pitchFamily="34" charset="0"/>
                        </a:rPr>
                        <a:t>-nod.; locus </a:t>
                      </a:r>
                      <a:r>
                        <a:rPr lang="en-US" sz="1800" b="0">
                          <a:solidFill>
                            <a:schemeClr val="tx1"/>
                          </a:solidFill>
                          <a:effectLst/>
                          <a:latin typeface="Arial" panose="020B0604020202020204" pitchFamily="34" charset="0"/>
                          <a:cs typeface="Arial" panose="020B0604020202020204" pitchFamily="34" charset="0"/>
                        </a:rPr>
                        <a:t>“nod772”)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20851333"/>
                  </a:ext>
                </a:extLst>
              </a:tr>
              <a:tr h="0">
                <a:tc gridSpan="4">
                  <a:txBody>
                    <a:bodyPr/>
                    <a:lstStyle/>
                    <a:p>
                      <a:pPr algn="l">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Number of nodules per plant (+/- standard error) depend on genotypes</a:t>
                      </a:r>
                      <a:r>
                        <a:rPr lang="en-US" sz="1800" b="0" baseline="0" dirty="0">
                          <a:solidFill>
                            <a:schemeClr val="tx1"/>
                          </a:solidFill>
                          <a:effectLst/>
                          <a:latin typeface="Arial" panose="020B0604020202020204" pitchFamily="34" charset="0"/>
                          <a:cs typeface="Arial" panose="020B0604020202020204" pitchFamily="34" charset="0"/>
                        </a:rPr>
                        <a:t> at these two loci.</a:t>
                      </a:r>
                      <a:br>
                        <a:rPr lang="en-US" sz="1800" b="0" baseline="0" dirty="0">
                          <a:solidFill>
                            <a:schemeClr val="tx1"/>
                          </a:solidFill>
                          <a:effectLst/>
                          <a:latin typeface="Arial" panose="020B0604020202020204" pitchFamily="34" charset="0"/>
                          <a:cs typeface="Arial" panose="020B0604020202020204" pitchFamily="34" charset="0"/>
                        </a:rPr>
                      </a:br>
                      <a:r>
                        <a:rPr lang="en-US" sz="1800" b="0" dirty="0">
                          <a:solidFill>
                            <a:schemeClr val="tx1"/>
                          </a:solidFill>
                          <a:effectLst/>
                          <a:latin typeface="Arial" panose="020B0604020202020204" pitchFamily="34" charset="0"/>
                          <a:cs typeface="Arial" panose="020B0604020202020204" pitchFamily="34" charset="0"/>
                        </a:rPr>
                        <a:t>‘</a:t>
                      </a:r>
                      <a:r>
                        <a:rPr lang="en-US" sz="1800" b="0" dirty="0">
                          <a:solidFill>
                            <a:srgbClr val="0000FF"/>
                          </a:solidFill>
                          <a:effectLst/>
                          <a:latin typeface="Arial" panose="020B0604020202020204" pitchFamily="34" charset="0"/>
                          <a:cs typeface="Arial" panose="020B0604020202020204" pitchFamily="34" charset="0"/>
                        </a:rPr>
                        <a:t>Normal</a:t>
                      </a:r>
                      <a:r>
                        <a:rPr lang="en-US" sz="1800" b="0" dirty="0">
                          <a:solidFill>
                            <a:schemeClr val="tx1"/>
                          </a:solidFill>
                          <a:effectLst/>
                          <a:latin typeface="Arial" panose="020B0604020202020204" pitchFamily="34" charset="0"/>
                          <a:cs typeface="Arial" panose="020B0604020202020204" pitchFamily="34" charset="0"/>
                        </a:rPr>
                        <a:t>’ = ‘</a:t>
                      </a:r>
                      <a:r>
                        <a:rPr lang="en-US" sz="1800" b="0" dirty="0">
                          <a:solidFill>
                            <a:srgbClr val="0000FF"/>
                          </a:solidFill>
                          <a:effectLst/>
                          <a:latin typeface="Arial" panose="020B0604020202020204" pitchFamily="34" charset="0"/>
                          <a:cs typeface="Arial" panose="020B0604020202020204" pitchFamily="34" charset="0"/>
                        </a:rPr>
                        <a:t>wild-type</a:t>
                      </a:r>
                      <a:r>
                        <a:rPr lang="en-US" sz="1800" b="0" dirty="0">
                          <a:solidFill>
                            <a:schemeClr val="tx1"/>
                          </a:solidFill>
                          <a:effectLst/>
                          <a:latin typeface="Arial" panose="020B0604020202020204" pitchFamily="34" charset="0"/>
                          <a:cs typeface="Arial" panose="020B0604020202020204" pitchFamily="34" charset="0"/>
                        </a:rPr>
                        <a:t>’: </a:t>
                      </a:r>
                      <a:r>
                        <a:rPr lang="en-US" sz="1800" b="0" dirty="0">
                          <a:solidFill>
                            <a:srgbClr val="0000FF"/>
                          </a:solidFill>
                          <a:effectLst/>
                          <a:latin typeface="Arial" panose="020B0604020202020204" pitchFamily="34" charset="0"/>
                          <a:cs typeface="Arial" panose="020B0604020202020204" pitchFamily="34" charset="0"/>
                        </a:rPr>
                        <a:t>150</a:t>
                      </a:r>
                      <a:r>
                        <a:rPr lang="en-US" sz="1800" b="0" dirty="0">
                          <a:solidFill>
                            <a:schemeClr val="tx1"/>
                          </a:solidFill>
                          <a:effectLst/>
                          <a:latin typeface="Arial" panose="020B0604020202020204" pitchFamily="34" charset="0"/>
                          <a:cs typeface="Arial" panose="020B0604020202020204" pitchFamily="34" charset="0"/>
                        </a:rPr>
                        <a:t> nodules per plant</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a:t>
                      </a:r>
                      <a:r>
                        <a:rPr lang="en-US" sz="1800" b="0" dirty="0" err="1">
                          <a:solidFill>
                            <a:schemeClr val="tx1"/>
                          </a:solidFill>
                          <a:effectLst/>
                          <a:latin typeface="Arial" panose="020B0604020202020204" pitchFamily="34" charset="0"/>
                          <a:cs typeface="Arial" panose="020B0604020202020204" pitchFamily="34" charset="0"/>
                        </a:rPr>
                        <a:t>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a:t>
                      </a:r>
                      <a:r>
                        <a:rPr lang="en-US" sz="1800" b="0" dirty="0" err="1">
                          <a:solidFill>
                            <a:schemeClr val="tx1"/>
                          </a:solidFill>
                          <a:effectLst/>
                          <a:latin typeface="Arial" panose="020B0604020202020204" pitchFamily="34" charset="0"/>
                          <a:cs typeface="Arial" panose="020B0604020202020204" pitchFamily="34" charset="0"/>
                        </a:rPr>
                        <a:t>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BB  </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86798129"/>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a:t>
                      </a:r>
                      <a:r>
                        <a:rPr lang="en-US" sz="1800" b="0" dirty="0">
                          <a:solidFill>
                            <a:schemeClr val="tx1"/>
                          </a:solidFill>
                          <a:effectLst/>
                          <a:latin typeface="Arial" panose="020B0604020202020204" pitchFamily="34" charset="0"/>
                          <a:cs typeface="Arial" panose="020B0604020202020204" pitchFamily="34" charset="0"/>
                        </a:rPr>
                        <a:t>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(10)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55696617"/>
                  </a:ext>
                </a:extLst>
              </a:tr>
              <a:tr h="0">
                <a:tc>
                  <a:txBody>
                    <a:bodyPr/>
                    <a:lstStyle/>
                    <a:p>
                      <a:pPr algn="ctr">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370 (90)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220 (20)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62723102"/>
                  </a:ext>
                </a:extLst>
              </a:tr>
            </a:tbl>
          </a:graphicData>
        </a:graphic>
      </p:graphicFrame>
      <p:sp>
        <p:nvSpPr>
          <p:cNvPr id="16" name="TextBox 15"/>
          <p:cNvSpPr txBox="1"/>
          <p:nvPr/>
        </p:nvSpPr>
        <p:spPr>
          <a:xfrm>
            <a:off x="131245" y="5197699"/>
            <a:ext cx="1199221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Genotypes „bb“ causes full development of all </a:t>
            </a:r>
            <a:r>
              <a:rPr lang="en-GB" dirty="0">
                <a:solidFill>
                  <a:schemeClr val="tx1">
                    <a:lumMod val="50000"/>
                    <a:lumOff val="50000"/>
                  </a:schemeClr>
                </a:solidFill>
                <a:latin typeface="Arial" panose="020B0604020202020204" pitchFamily="34" charset="0"/>
                <a:cs typeface="Arial" panose="020B0604020202020204" pitchFamily="34" charset="0"/>
              </a:rPr>
              <a:t>initiated</a:t>
            </a:r>
            <a:r>
              <a:rPr lang="en-GB" dirty="0">
                <a:latin typeface="Arial" panose="020B0604020202020204" pitchFamily="34" charset="0"/>
                <a:cs typeface="Arial" panose="020B0604020202020204" pitchFamily="34" charset="0"/>
              </a:rPr>
              <a:t> nodules, whereas „</a:t>
            </a:r>
            <a:r>
              <a:rPr lang="en-GB" dirty="0">
                <a:solidFill>
                  <a:srgbClr val="0000FF"/>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reduces them to a </a:t>
            </a:r>
            <a:r>
              <a:rPr lang="en-GB" dirty="0">
                <a:solidFill>
                  <a:srgbClr val="0000FF"/>
                </a:solidFill>
                <a:latin typeface="Arial" panose="020B0604020202020204" pitchFamily="34" charset="0"/>
                <a:cs typeface="Arial" panose="020B0604020202020204" pitchFamily="34" charset="0"/>
              </a:rPr>
              <a:t>normal</a:t>
            </a:r>
            <a:r>
              <a:rPr lang="en-GB" dirty="0">
                <a:latin typeface="Arial" panose="020B0604020202020204" pitchFamily="34" charset="0"/>
                <a:cs typeface="Arial" panose="020B0604020202020204" pitchFamily="34" charset="0"/>
              </a:rPr>
              <a:t> number (~</a:t>
            </a:r>
            <a:r>
              <a:rPr lang="en-GB" dirty="0">
                <a:solidFill>
                  <a:srgbClr val="0000FF"/>
                </a:solidFill>
                <a:latin typeface="Arial" panose="020B0604020202020204" pitchFamily="34" charset="0"/>
                <a:cs typeface="Arial" panose="020B0604020202020204" pitchFamily="34" charset="0"/>
              </a:rPr>
              <a:t>150</a:t>
            </a:r>
            <a:r>
              <a:rPr lang="en-GB" dirty="0">
                <a:latin typeface="Arial" panose="020B0604020202020204" pitchFamily="34" charset="0"/>
                <a:cs typeface="Arial" panose="020B0604020202020204" pitchFamily="34" charset="0"/>
              </a:rPr>
              <a:t>). Since 220&lt;370, this only partial dominant action of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over „a“ is hidden when we have „</a:t>
            </a:r>
            <a:r>
              <a:rPr lang="en-GB" dirty="0">
                <a:solidFill>
                  <a:srgbClr val="0000FF"/>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or “</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b”.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So, here, gene action of „</a:t>
            </a:r>
            <a:r>
              <a:rPr lang="en-GB"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versus „a“ depends on which alleles occupy locus </a:t>
            </a:r>
            <a:r>
              <a:rPr lang="en-GB" dirty="0">
                <a:solidFill>
                  <a:srgbClr val="0000FF"/>
                </a:solidFill>
                <a:latin typeface="Arial" panose="020B0604020202020204" pitchFamily="34" charset="0"/>
                <a:cs typeface="Arial" panose="020B0604020202020204" pitchFamily="34" charset="0"/>
              </a:rPr>
              <a:t>B</a:t>
            </a:r>
            <a:r>
              <a:rPr lang="en-GB" dirty="0">
                <a:latin typeface="Arial" panose="020B0604020202020204" pitchFamily="34" charset="0"/>
                <a:cs typeface="Arial" panose="020B0604020202020204" pitchFamily="34" charset="0"/>
              </a:rPr>
              <a:t>. And see: aa/bb is not zero but 20. </a:t>
            </a:r>
          </a:p>
          <a:p>
            <a:r>
              <a:rPr lang="en-GB" dirty="0">
                <a:solidFill>
                  <a:schemeClr val="tx1">
                    <a:lumMod val="50000"/>
                    <a:lumOff val="50000"/>
                  </a:schemeClr>
                </a:solidFill>
                <a:latin typeface="Arial" panose="020B0604020202020204" pitchFamily="34" charset="0"/>
                <a:cs typeface="Arial" panose="020B0604020202020204" pitchFamily="34" charset="0"/>
              </a:rPr>
              <a:t>Contemplate on: What may be the metric effects ‚</a:t>
            </a:r>
            <a:r>
              <a:rPr lang="en-GB" dirty="0">
                <a:latin typeface="Arial" panose="020B0604020202020204" pitchFamily="34" charset="0"/>
                <a:cs typeface="Arial" panose="020B0604020202020204" pitchFamily="34" charset="0"/>
              </a:rPr>
              <a:t>a</a:t>
            </a:r>
            <a:r>
              <a:rPr lang="en-GB" dirty="0">
                <a:solidFill>
                  <a:schemeClr val="tx1">
                    <a:lumMod val="50000"/>
                    <a:lumOff val="50000"/>
                  </a:schemeClr>
                </a:solidFill>
                <a:latin typeface="Arial" panose="020B0604020202020204" pitchFamily="34" charset="0"/>
                <a:cs typeface="Arial" panose="020B0604020202020204" pitchFamily="34" charset="0"/>
              </a:rPr>
              <a:t>‘ and ‚</a:t>
            </a:r>
            <a:r>
              <a:rPr lang="en-GB" dirty="0">
                <a:latin typeface="Arial" panose="020B0604020202020204" pitchFamily="34" charset="0"/>
                <a:cs typeface="Arial" panose="020B0604020202020204" pitchFamily="34" charset="0"/>
              </a:rPr>
              <a:t>d</a:t>
            </a:r>
            <a:r>
              <a:rPr lang="en-GB" dirty="0">
                <a:solidFill>
                  <a:schemeClr val="tx1">
                    <a:lumMod val="50000"/>
                    <a:lumOff val="50000"/>
                  </a:schemeClr>
                </a:solidFill>
                <a:latin typeface="Arial" panose="020B0604020202020204" pitchFamily="34" charset="0"/>
                <a:cs typeface="Arial" panose="020B0604020202020204" pitchFamily="34" charset="0"/>
              </a:rPr>
              <a:t>‘ of the first and second locus</a:t>
            </a:r>
            <a:r>
              <a:rPr lang="en-GB" dirty="0">
                <a:latin typeface="Arial" panose="020B0604020202020204" pitchFamily="34" charset="0"/>
                <a:cs typeface="Arial" panose="020B0604020202020204" pitchFamily="34" charset="0"/>
              </a:rPr>
              <a:t>.</a:t>
            </a:r>
            <a:endParaRPr lang="en-GB" dirty="0"/>
          </a:p>
        </p:txBody>
      </p:sp>
      <p:sp>
        <p:nvSpPr>
          <p:cNvPr id="13"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FB7E82F7-974B-4F1D-96B9-6DB1F4D7BC58}"/>
              </a:ext>
            </a:extLst>
          </p:cNvPr>
          <p:cNvPicPr>
            <a:picLocks noChangeAspect="1"/>
          </p:cNvPicPr>
          <p:nvPr/>
        </p:nvPicPr>
        <p:blipFill>
          <a:blip r:embed="rId2"/>
          <a:stretch>
            <a:fillRect/>
          </a:stretch>
        </p:blipFill>
        <p:spPr>
          <a:xfrm>
            <a:off x="78615" y="892350"/>
            <a:ext cx="5687432" cy="40985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77319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5"/>
          <p:cNvSpPr txBox="1">
            <a:spLocks noGrp="1"/>
          </p:cNvSpPr>
          <p:nvPr/>
        </p:nvSpPr>
        <p:spPr bwMode="auto">
          <a:xfrm>
            <a:off x="6553200" y="6248400"/>
            <a:ext cx="1905000" cy="457200"/>
          </a:xfrm>
          <a:prstGeom prst="rect">
            <a:avLst/>
          </a:prstGeom>
          <a:noFill/>
          <a:ln w="9525">
            <a:noFill/>
            <a:miter lim="800000"/>
            <a:headEnd/>
            <a:tailEnd/>
          </a:ln>
        </p:spPr>
        <p:txBody>
          <a:bodyPr/>
          <a:lstStyle/>
          <a:p>
            <a:pPr algn="r"/>
            <a:fld id="{056B02FC-9A8B-4690-8D4C-5E6DF415D999}" type="slidenum">
              <a:rPr lang="en-GB" altLang="de-DE" sz="1400" smtClean="0"/>
              <a:pPr algn="r"/>
              <a:t>14</a:t>
            </a:fld>
            <a:endParaRPr lang="en-GB" altLang="de-DE" sz="1400" dirty="0"/>
          </a:p>
        </p:txBody>
      </p:sp>
      <p:pic>
        <p:nvPicPr>
          <p:cNvPr id="4" name="Picture 2" descr="43630015"/>
          <p:cNvPicPr>
            <a:picLocks noChangeAspect="1" noChangeArrowheads="1"/>
          </p:cNvPicPr>
          <p:nvPr/>
        </p:nvPicPr>
        <p:blipFill>
          <a:blip r:embed="rId2"/>
          <a:srcRect/>
          <a:stretch>
            <a:fillRect/>
          </a:stretch>
        </p:blipFill>
        <p:spPr bwMode="auto">
          <a:xfrm>
            <a:off x="0" y="0"/>
            <a:ext cx="12192000" cy="6836400"/>
          </a:xfrm>
          <a:prstGeom prst="rect">
            <a:avLst/>
          </a:prstGeom>
          <a:noFill/>
          <a:ln w="9525">
            <a:noFill/>
            <a:miter lim="800000"/>
            <a:headEnd/>
            <a:tailEnd/>
          </a:ln>
        </p:spPr>
      </p:pic>
      <p:pic>
        <p:nvPicPr>
          <p:cNvPr id="8" name="Picture 5" descr="bunte"/>
          <p:cNvPicPr>
            <a:picLocks noChangeAspect="1" noChangeArrowheads="1"/>
          </p:cNvPicPr>
          <p:nvPr/>
        </p:nvPicPr>
        <p:blipFill>
          <a:blip r:embed="rId3"/>
          <a:srcRect/>
          <a:stretch>
            <a:fillRect/>
          </a:stretch>
        </p:blipFill>
        <p:spPr bwMode="auto">
          <a:xfrm>
            <a:off x="9378953" y="3851767"/>
            <a:ext cx="2880000" cy="3046273"/>
          </a:xfrm>
          <a:prstGeom prst="rect">
            <a:avLst/>
          </a:prstGeom>
          <a:noFill/>
          <a:ln w="9525">
            <a:noFill/>
            <a:miter lim="800000"/>
            <a:headEnd/>
            <a:tailEnd/>
          </a:ln>
        </p:spPr>
      </p:pic>
      <p:pic>
        <p:nvPicPr>
          <p:cNvPr id="9" name="Picture 6" descr="weiss"/>
          <p:cNvPicPr>
            <a:picLocks noChangeAspect="1" noChangeArrowheads="1"/>
          </p:cNvPicPr>
          <p:nvPr/>
        </p:nvPicPr>
        <p:blipFill>
          <a:blip r:embed="rId4"/>
          <a:srcRect/>
          <a:stretch>
            <a:fillRect/>
          </a:stretch>
        </p:blipFill>
        <p:spPr bwMode="auto">
          <a:xfrm>
            <a:off x="47065" y="4006976"/>
            <a:ext cx="2880000" cy="2820249"/>
          </a:xfrm>
          <a:prstGeom prst="rect">
            <a:avLst/>
          </a:prstGeom>
          <a:noFill/>
          <a:ln w="9525">
            <a:noFill/>
            <a:miter lim="800000"/>
            <a:headEnd/>
            <a:tailEnd/>
          </a:ln>
        </p:spPr>
      </p:pic>
      <p:sp>
        <p:nvSpPr>
          <p:cNvPr id="10" name="TextBox 2"/>
          <p:cNvSpPr txBox="1"/>
          <p:nvPr/>
        </p:nvSpPr>
        <p:spPr>
          <a:xfrm>
            <a:off x="72000" y="36000"/>
            <a:ext cx="1208701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Still on Epistasis: Zero tannin in seed testa (</a:t>
            </a:r>
            <a:r>
              <a:rPr lang="en-GB" sz="2400" i="1" dirty="0">
                <a:latin typeface="Arial" panose="020B0604020202020204" pitchFamily="34" charset="0"/>
                <a:cs typeface="Arial" panose="020B0604020202020204" pitchFamily="34" charset="0"/>
              </a:rPr>
              <a:t>Vicia faba</a:t>
            </a:r>
            <a:r>
              <a:rPr lang="en-GB" sz="2400" dirty="0">
                <a:latin typeface="Arial" panose="020B0604020202020204" pitchFamily="34" charset="0"/>
                <a:cs typeface="Arial" panose="020B0604020202020204" pitchFamily="34" charset="0"/>
              </a:rPr>
              <a:t>)</a:t>
            </a:r>
          </a:p>
        </p:txBody>
      </p:sp>
      <p:sp>
        <p:nvSpPr>
          <p:cNvPr id="5" name="Text Box 3"/>
          <p:cNvSpPr txBox="1">
            <a:spLocks noChangeArrowheads="1"/>
          </p:cNvSpPr>
          <p:nvPr/>
        </p:nvSpPr>
        <p:spPr bwMode="auto">
          <a:xfrm>
            <a:off x="2541358" y="5497513"/>
            <a:ext cx="2743200" cy="1323439"/>
          </a:xfrm>
          <a:prstGeom prst="rect">
            <a:avLst/>
          </a:prstGeom>
          <a:solidFill>
            <a:schemeClr val="bg1"/>
          </a:solidFill>
          <a:ln w="9525">
            <a:noFill/>
            <a:miter lim="800000"/>
            <a:headEnd/>
            <a:tailEnd/>
          </a:ln>
        </p:spPr>
        <p:txBody>
          <a:bodyPr>
            <a:spAutoFit/>
          </a:bodyPr>
          <a:lstStyle/>
          <a:p>
            <a:pPr>
              <a:spcBef>
                <a:spcPct val="50000"/>
              </a:spcBef>
            </a:pPr>
            <a:r>
              <a:rPr lang="en-GB" altLang="de-DE" sz="2000" dirty="0">
                <a:latin typeface="Arial" charset="0"/>
              </a:rPr>
              <a:t>Zero-tannin seed coat. Pleiotropically connected with total-white flower colour.</a:t>
            </a:r>
          </a:p>
        </p:txBody>
      </p:sp>
      <p:sp>
        <p:nvSpPr>
          <p:cNvPr id="7" name="Text Box 4"/>
          <p:cNvSpPr txBox="1">
            <a:spLocks noChangeArrowheads="1"/>
          </p:cNvSpPr>
          <p:nvPr/>
        </p:nvSpPr>
        <p:spPr bwMode="auto">
          <a:xfrm>
            <a:off x="6371771" y="5533117"/>
            <a:ext cx="3336950" cy="1323439"/>
          </a:xfrm>
          <a:prstGeom prst="rect">
            <a:avLst/>
          </a:prstGeom>
          <a:solidFill>
            <a:schemeClr val="bg1"/>
          </a:solidFill>
          <a:ln w="9525">
            <a:noFill/>
            <a:miter lim="800000"/>
            <a:headEnd/>
            <a:tailEnd/>
          </a:ln>
        </p:spPr>
        <p:txBody>
          <a:bodyPr wrap="square">
            <a:spAutoFit/>
          </a:bodyPr>
          <a:lstStyle/>
          <a:p>
            <a:pPr algn="r">
              <a:spcBef>
                <a:spcPct val="50000"/>
              </a:spcBef>
            </a:pPr>
            <a:r>
              <a:rPr lang="en-GB" altLang="de-DE" sz="2000" dirty="0">
                <a:latin typeface="Arial" charset="0"/>
              </a:rPr>
              <a:t>Tannin-containing wild-type seed. Seed testa colour is buff, brown; darkens by time. Flower shows colour.</a:t>
            </a:r>
          </a:p>
        </p:txBody>
      </p:sp>
      <p:sp>
        <p:nvSpPr>
          <p:cNvPr id="11"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18793B9-3269-4BD7-9426-EA5FEE0F6FB4}"/>
              </a:ext>
            </a:extLst>
          </p:cNvPr>
          <p:cNvSpPr txBox="1"/>
          <p:nvPr/>
        </p:nvSpPr>
        <p:spPr>
          <a:xfrm>
            <a:off x="10762211" y="653935"/>
            <a:ext cx="1346662" cy="369332"/>
          </a:xfrm>
          <a:prstGeom prst="rect">
            <a:avLst/>
          </a:prstGeom>
          <a:solidFill>
            <a:schemeClr val="bg1"/>
          </a:solidFill>
        </p:spPr>
        <p:txBody>
          <a:bodyPr wrap="square" rtlCol="0">
            <a:spAutoFit/>
          </a:bodyPr>
          <a:lstStyle/>
          <a:p>
            <a:pPr algn="ctr"/>
            <a:r>
              <a:rPr lang="en-GB" dirty="0">
                <a:latin typeface="Arial" panose="020B0604020202020204" pitchFamily="34" charset="0"/>
                <a:cs typeface="Arial" panose="020B0604020202020204" pitchFamily="34" charset="0"/>
              </a:rPr>
              <a:t>© WLINK</a:t>
            </a:r>
          </a:p>
        </p:txBody>
      </p:sp>
    </p:spTree>
    <p:extLst>
      <p:ext uri="{BB962C8B-B14F-4D97-AF65-F5344CB8AC3E}">
        <p14:creationId xmlns:p14="http://schemas.microsoft.com/office/powerpoint/2010/main" val="2498678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199895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Quantitative Genetics Epistasis concept is more based on Algebra than on Biology.</a:t>
            </a:r>
          </a:p>
        </p:txBody>
      </p:sp>
      <p:pic>
        <p:nvPicPr>
          <p:cNvPr id="5" name="Picture 2" descr="43630015"/>
          <p:cNvPicPr>
            <a:picLocks noChangeAspect="1" noChangeArrowheads="1"/>
          </p:cNvPicPr>
          <p:nvPr/>
        </p:nvPicPr>
        <p:blipFill>
          <a:blip r:embed="rId2"/>
          <a:srcRect/>
          <a:stretch>
            <a:fillRect/>
          </a:stretch>
        </p:blipFill>
        <p:spPr bwMode="auto">
          <a:xfrm>
            <a:off x="118128" y="681566"/>
            <a:ext cx="5279828" cy="3094566"/>
          </a:xfrm>
          <a:prstGeom prst="rect">
            <a:avLst/>
          </a:prstGeom>
          <a:noFill/>
          <a:ln w="9525">
            <a:noFill/>
            <a:miter lim="800000"/>
            <a:headEnd/>
            <a:tailEnd/>
          </a:ln>
          <a:effectLst>
            <a:outerShdw blurRad="50800" dist="38100" dir="2700000" algn="tl" rotWithShape="0">
              <a:prstClr val="black">
                <a:alpha val="40000"/>
              </a:prstClr>
            </a:outerShdw>
          </a:effectLst>
        </p:spPr>
      </p:pic>
      <p:graphicFrame>
        <p:nvGraphicFramePr>
          <p:cNvPr id="8" name="Table 7"/>
          <p:cNvGraphicFramePr>
            <a:graphicFrameLocks noGrp="1"/>
          </p:cNvGraphicFramePr>
          <p:nvPr>
            <p:extLst>
              <p:ext uri="{D42A27DB-BD31-4B8C-83A1-F6EECF244321}">
                <p14:modId xmlns:p14="http://schemas.microsoft.com/office/powerpoint/2010/main" val="2837995794"/>
              </p:ext>
            </p:extLst>
          </p:nvPr>
        </p:nvGraphicFramePr>
        <p:xfrm>
          <a:off x="118128" y="3966623"/>
          <a:ext cx="5259924" cy="212344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314981">
                  <a:extLst>
                    <a:ext uri="{9D8B030D-6E8A-4147-A177-3AD203B41FA5}">
                      <a16:colId xmlns:a16="http://schemas.microsoft.com/office/drawing/2014/main" val="4115875946"/>
                    </a:ext>
                  </a:extLst>
                </a:gridCol>
                <a:gridCol w="1314981">
                  <a:extLst>
                    <a:ext uri="{9D8B030D-6E8A-4147-A177-3AD203B41FA5}">
                      <a16:colId xmlns:a16="http://schemas.microsoft.com/office/drawing/2014/main" val="3396454586"/>
                    </a:ext>
                  </a:extLst>
                </a:gridCol>
                <a:gridCol w="1314981">
                  <a:extLst>
                    <a:ext uri="{9D8B030D-6E8A-4147-A177-3AD203B41FA5}">
                      <a16:colId xmlns:a16="http://schemas.microsoft.com/office/drawing/2014/main" val="462568100"/>
                    </a:ext>
                  </a:extLst>
                </a:gridCol>
                <a:gridCol w="1314981">
                  <a:extLst>
                    <a:ext uri="{9D8B030D-6E8A-4147-A177-3AD203B41FA5}">
                      <a16:colId xmlns:a16="http://schemas.microsoft.com/office/drawing/2014/main" val="3305188140"/>
                    </a:ext>
                  </a:extLst>
                </a:gridCol>
              </a:tblGrid>
              <a:tr h="370840">
                <a:tc gridSpan="4">
                  <a:txBody>
                    <a:bodyPr/>
                    <a:lstStyle/>
                    <a:p>
                      <a:pPr algn="l"/>
                      <a:r>
                        <a:rPr lang="de-DE" b="0" dirty="0">
                          <a:solidFill>
                            <a:schemeClr val="tx1"/>
                          </a:solidFill>
                          <a:latin typeface="Arial" panose="020B0604020202020204" pitchFamily="34" charset="0"/>
                          <a:cs typeface="Arial" panose="020B0604020202020204" pitchFamily="34" charset="0"/>
                        </a:rPr>
                        <a:t>Content </a:t>
                      </a:r>
                      <a:r>
                        <a:rPr lang="en-GB" b="0" noProof="0" dirty="0">
                          <a:solidFill>
                            <a:schemeClr val="tx1"/>
                          </a:solidFill>
                          <a:latin typeface="Arial" panose="020B0604020202020204" pitchFamily="34" charset="0"/>
                          <a:cs typeface="Arial" panose="020B0604020202020204" pitchFamily="34" charset="0"/>
                        </a:rPr>
                        <a:t>of condensed tannins in dry</a:t>
                      </a:r>
                      <a:r>
                        <a:rPr lang="en-GB" b="0" baseline="0" noProof="0" dirty="0">
                          <a:solidFill>
                            <a:schemeClr val="tx1"/>
                          </a:solidFill>
                          <a:latin typeface="Arial" panose="020B0604020202020204" pitchFamily="34" charset="0"/>
                          <a:cs typeface="Arial" panose="020B0604020202020204" pitchFamily="34" charset="0"/>
                        </a:rPr>
                        <a:t> matter as depending on genotype; and </a:t>
                      </a:r>
                      <a:r>
                        <a:rPr lang="en-GB" b="0" baseline="0" noProof="0" dirty="0">
                          <a:solidFill>
                            <a:srgbClr val="FF0000"/>
                          </a:solidFill>
                          <a:latin typeface="Arial" panose="020B0604020202020204" pitchFamily="34" charset="0"/>
                          <a:cs typeface="Arial" panose="020B0604020202020204" pitchFamily="34" charset="0"/>
                        </a:rPr>
                        <a:t>one expected value</a:t>
                      </a:r>
                      <a:endParaRPr lang="en-GB" b="0" noProof="0" dirty="0">
                        <a:solidFill>
                          <a:srgbClr val="FF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018678"/>
                  </a:ext>
                </a:extLst>
              </a:tr>
              <a:tr h="370840">
                <a:tc>
                  <a:txBody>
                    <a:bodyPr/>
                    <a:lstStyle/>
                    <a:p>
                      <a:pPr algn="ctr"/>
                      <a:r>
                        <a:rPr lang="de-DE" b="0" dirty="0">
                          <a:solidFill>
                            <a:schemeClr val="tx1"/>
                          </a:solidFill>
                          <a:latin typeface="Arial" panose="020B0604020202020204" pitchFamily="34" charset="0"/>
                          <a:cs typeface="Arial" panose="020B0604020202020204" pitchFamily="34" charset="0"/>
                        </a:rPr>
                        <a:t>Genotype</a:t>
                      </a:r>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ZT</a:t>
                      </a:r>
                      <a:r>
                        <a:rPr lang="de-DE" b="0" baseline="-25000" dirty="0">
                          <a:solidFill>
                            <a:schemeClr val="tx1"/>
                          </a:solidFill>
                          <a:latin typeface="Arial" panose="020B0604020202020204" pitchFamily="34" charset="0"/>
                          <a:cs typeface="Arial" panose="020B0604020202020204" pitchFamily="34" charset="0"/>
                        </a:rPr>
                        <a:t>1</a:t>
                      </a:r>
                      <a:r>
                        <a:rPr lang="de-DE" b="0" dirty="0">
                          <a:solidFill>
                            <a:schemeClr val="tx1"/>
                          </a:solidFill>
                          <a:latin typeface="Arial" panose="020B0604020202020204" pitchFamily="34" charset="0"/>
                          <a:cs typeface="Arial" panose="020B0604020202020204" pitchFamily="34" charset="0"/>
                        </a:rPr>
                        <a:t> / ZT</a:t>
                      </a:r>
                      <a:r>
                        <a:rPr lang="de-DE" sz="1800" b="0" kern="1200" baseline="-25000" dirty="0">
                          <a:solidFill>
                            <a:schemeClr val="tx1"/>
                          </a:solidFill>
                          <a:latin typeface="Arial" panose="020B0604020202020204" pitchFamily="34" charset="0"/>
                          <a:ea typeface="+mn-ea"/>
                          <a:cs typeface="Arial" panose="020B0604020202020204" pitchFamily="34" charset="0"/>
                        </a:rPr>
                        <a:t>1</a:t>
                      </a:r>
                      <a:endParaRPr lang="en-GB" sz="1800" b="0" kern="1200" baseline="-250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ZT</a:t>
                      </a:r>
                      <a:r>
                        <a:rPr lang="de-DE" sz="1800" b="0" kern="1200" baseline="-25000" dirty="0">
                          <a:solidFill>
                            <a:schemeClr val="tx1"/>
                          </a:solidFill>
                          <a:latin typeface="Arial" panose="020B0604020202020204" pitchFamily="34" charset="0"/>
                          <a:ea typeface="+mn-ea"/>
                          <a:cs typeface="Arial" panose="020B0604020202020204" pitchFamily="34" charset="0"/>
                        </a:rPr>
                        <a:t>1</a:t>
                      </a:r>
                      <a:r>
                        <a:rPr lang="de-DE" b="0" dirty="0">
                          <a:solidFill>
                            <a:schemeClr val="tx1"/>
                          </a:solidFill>
                          <a:latin typeface="Arial" panose="020B0604020202020204" pitchFamily="34" charset="0"/>
                          <a:cs typeface="Arial" panose="020B0604020202020204" pitchFamily="34" charset="0"/>
                        </a:rPr>
                        <a:t> / </a:t>
                      </a:r>
                      <a:r>
                        <a:rPr lang="de-DE" b="0" dirty="0">
                          <a:solidFill>
                            <a:srgbClr val="0000FF"/>
                          </a:solidFill>
                          <a:latin typeface="Arial" panose="020B0604020202020204" pitchFamily="34" charset="0"/>
                          <a:cs typeface="Arial" panose="020B0604020202020204" pitchFamily="34" charset="0"/>
                        </a:rPr>
                        <a:t>tz</a:t>
                      </a:r>
                      <a:r>
                        <a:rPr lang="de-DE" sz="1800" b="0" kern="1200" baseline="-25000" dirty="0">
                          <a:solidFill>
                            <a:srgbClr val="0000FF"/>
                          </a:solidFill>
                          <a:latin typeface="Arial" panose="020B0604020202020204" pitchFamily="34" charset="0"/>
                          <a:ea typeface="+mn-ea"/>
                          <a:cs typeface="Arial" panose="020B0604020202020204" pitchFamily="34" charset="0"/>
                        </a:rPr>
                        <a:t>1</a:t>
                      </a:r>
                      <a:endParaRPr lang="en-GB" sz="1800" b="0" kern="1200" baseline="-25000" dirty="0">
                        <a:solidFill>
                          <a:srgbClr val="0000FF"/>
                        </a:solidFill>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rgbClr val="0000FF"/>
                          </a:solidFill>
                          <a:latin typeface="Arial" panose="020B0604020202020204" pitchFamily="34" charset="0"/>
                          <a:cs typeface="Arial" panose="020B0604020202020204" pitchFamily="34" charset="0"/>
                        </a:rPr>
                        <a:t>zt</a:t>
                      </a:r>
                      <a:r>
                        <a:rPr lang="de-DE" sz="1800" b="0" kern="1200" baseline="-25000" dirty="0">
                          <a:solidFill>
                            <a:srgbClr val="0000FF"/>
                          </a:solidFill>
                          <a:latin typeface="Arial" panose="020B0604020202020204" pitchFamily="34" charset="0"/>
                          <a:ea typeface="+mn-ea"/>
                          <a:cs typeface="Arial" panose="020B0604020202020204" pitchFamily="34" charset="0"/>
                        </a:rPr>
                        <a:t>1</a:t>
                      </a:r>
                      <a:r>
                        <a:rPr lang="de-DE" b="0" dirty="0">
                          <a:solidFill>
                            <a:schemeClr val="tx1"/>
                          </a:solidFill>
                          <a:latin typeface="Arial" panose="020B0604020202020204" pitchFamily="34" charset="0"/>
                          <a:cs typeface="Arial" panose="020B0604020202020204" pitchFamily="34" charset="0"/>
                        </a:rPr>
                        <a:t> / </a:t>
                      </a:r>
                      <a:r>
                        <a:rPr lang="de-DE" b="0" dirty="0">
                          <a:solidFill>
                            <a:srgbClr val="0000FF"/>
                          </a:solidFill>
                          <a:latin typeface="Arial" panose="020B0604020202020204" pitchFamily="34" charset="0"/>
                          <a:cs typeface="Arial" panose="020B0604020202020204" pitchFamily="34" charset="0"/>
                        </a:rPr>
                        <a:t>zt</a:t>
                      </a:r>
                      <a:r>
                        <a:rPr lang="de-DE" sz="1800" b="0" kern="1200" baseline="-25000" dirty="0">
                          <a:solidFill>
                            <a:srgbClr val="0000FF"/>
                          </a:solidFill>
                          <a:latin typeface="Arial" panose="020B0604020202020204" pitchFamily="34" charset="0"/>
                          <a:ea typeface="+mn-ea"/>
                          <a:cs typeface="Arial" panose="020B0604020202020204" pitchFamily="34" charset="0"/>
                        </a:rPr>
                        <a:t>1</a:t>
                      </a:r>
                      <a:endParaRPr lang="en-GB" sz="1800" b="0" kern="1200" baseline="-25000" dirty="0">
                        <a:solidFill>
                          <a:srgbClr val="0000FF"/>
                        </a:solidFill>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0321763"/>
                  </a:ext>
                </a:extLst>
              </a:tr>
              <a:tr h="370840">
                <a:tc>
                  <a:txBody>
                    <a:bodyPr/>
                    <a:lstStyle/>
                    <a:p>
                      <a:pPr algn="ctr"/>
                      <a:r>
                        <a:rPr lang="de-DE" b="0" dirty="0">
                          <a:solidFill>
                            <a:schemeClr val="tx1"/>
                          </a:solidFill>
                          <a:latin typeface="Arial" panose="020B0604020202020204" pitchFamily="34" charset="0"/>
                          <a:cs typeface="Arial" panose="020B0604020202020204" pitchFamily="34" charset="0"/>
                        </a:rPr>
                        <a:t>ZT</a:t>
                      </a:r>
                      <a:r>
                        <a:rPr lang="de-DE" sz="1800" b="0" kern="1200" baseline="-25000" dirty="0">
                          <a:solidFill>
                            <a:schemeClr val="tx1"/>
                          </a:solidFill>
                          <a:latin typeface="Arial" panose="020B0604020202020204" pitchFamily="34" charset="0"/>
                          <a:ea typeface="+mn-ea"/>
                          <a:cs typeface="Arial" panose="020B0604020202020204" pitchFamily="34" charset="0"/>
                        </a:rPr>
                        <a:t>2</a:t>
                      </a:r>
                      <a:r>
                        <a:rPr lang="de-DE" b="0" dirty="0">
                          <a:solidFill>
                            <a:schemeClr val="tx1"/>
                          </a:solidFill>
                          <a:latin typeface="Arial" panose="020B0604020202020204" pitchFamily="34" charset="0"/>
                          <a:cs typeface="Arial" panose="020B0604020202020204" pitchFamily="34" charset="0"/>
                        </a:rPr>
                        <a:t> / ZT</a:t>
                      </a:r>
                      <a:r>
                        <a:rPr lang="de-DE" sz="1800" b="0" kern="1200" baseline="-25000" dirty="0">
                          <a:solidFill>
                            <a:schemeClr val="tx1"/>
                          </a:solidFill>
                          <a:latin typeface="Arial" panose="020B0604020202020204" pitchFamily="34" charset="0"/>
                          <a:ea typeface="+mn-ea"/>
                          <a:cs typeface="Arial" panose="020B0604020202020204" pitchFamily="34" charset="0"/>
                        </a:rPr>
                        <a:t>2</a:t>
                      </a:r>
                      <a:endParaRPr lang="en-GB" sz="1800" b="0" kern="1200" baseline="-25000" dirty="0">
                        <a:solidFill>
                          <a:schemeClr val="tx1"/>
                        </a:solidFill>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1.00%</a:t>
                      </a:r>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1.00%</a:t>
                      </a:r>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0.01%</a:t>
                      </a:r>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9832778"/>
                  </a:ext>
                </a:extLst>
              </a:tr>
              <a:tr h="370840">
                <a:tc>
                  <a:txBody>
                    <a:bodyPr/>
                    <a:lstStyle/>
                    <a:p>
                      <a:pPr algn="ctr"/>
                      <a:r>
                        <a:rPr lang="de-DE" b="0" dirty="0">
                          <a:solidFill>
                            <a:schemeClr val="tx1"/>
                          </a:solidFill>
                          <a:latin typeface="Arial" panose="020B0604020202020204" pitchFamily="34" charset="0"/>
                          <a:cs typeface="Arial" panose="020B0604020202020204" pitchFamily="34" charset="0"/>
                        </a:rPr>
                        <a:t>ZT</a:t>
                      </a:r>
                      <a:r>
                        <a:rPr lang="de-DE" sz="1800" b="0" kern="1200" baseline="-25000" dirty="0">
                          <a:solidFill>
                            <a:schemeClr val="tx1"/>
                          </a:solidFill>
                          <a:latin typeface="Arial" panose="020B0604020202020204" pitchFamily="34" charset="0"/>
                          <a:ea typeface="+mn-ea"/>
                          <a:cs typeface="Arial" panose="020B0604020202020204" pitchFamily="34" charset="0"/>
                        </a:rPr>
                        <a:t>2</a:t>
                      </a:r>
                      <a:r>
                        <a:rPr lang="de-DE" b="0" dirty="0">
                          <a:solidFill>
                            <a:schemeClr val="tx1"/>
                          </a:solidFill>
                          <a:latin typeface="Arial" panose="020B0604020202020204" pitchFamily="34" charset="0"/>
                          <a:cs typeface="Arial" panose="020B0604020202020204" pitchFamily="34" charset="0"/>
                        </a:rPr>
                        <a:t> / </a:t>
                      </a:r>
                      <a:r>
                        <a:rPr lang="de-DE" b="0" dirty="0">
                          <a:solidFill>
                            <a:srgbClr val="0000FF"/>
                          </a:solidFill>
                          <a:latin typeface="Arial" panose="020B0604020202020204" pitchFamily="34" charset="0"/>
                          <a:cs typeface="Arial" panose="020B0604020202020204" pitchFamily="34" charset="0"/>
                        </a:rPr>
                        <a:t>zt</a:t>
                      </a:r>
                      <a:r>
                        <a:rPr lang="de-DE" sz="1800" b="0" kern="1200" baseline="-25000" dirty="0">
                          <a:solidFill>
                            <a:srgbClr val="0000FF"/>
                          </a:solidFill>
                          <a:latin typeface="Arial" panose="020B0604020202020204" pitchFamily="34" charset="0"/>
                          <a:ea typeface="+mn-ea"/>
                          <a:cs typeface="Arial" panose="020B0604020202020204" pitchFamily="34" charset="0"/>
                        </a:rPr>
                        <a:t>2</a:t>
                      </a:r>
                      <a:endParaRPr lang="en-GB" sz="1800" b="0" kern="1200" baseline="-25000" dirty="0">
                        <a:solidFill>
                          <a:srgbClr val="0000FF"/>
                        </a:solidFill>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1.00%</a:t>
                      </a:r>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1.00%</a:t>
                      </a:r>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0.01%</a:t>
                      </a:r>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8828833"/>
                  </a:ext>
                </a:extLst>
              </a:tr>
              <a:tr h="370840">
                <a:tc>
                  <a:txBody>
                    <a:bodyPr/>
                    <a:lstStyle/>
                    <a:p>
                      <a:pPr algn="ctr"/>
                      <a:r>
                        <a:rPr lang="de-DE" b="0" dirty="0">
                          <a:solidFill>
                            <a:srgbClr val="0000FF"/>
                          </a:solidFill>
                          <a:latin typeface="Arial" panose="020B0604020202020204" pitchFamily="34" charset="0"/>
                          <a:cs typeface="Arial" panose="020B0604020202020204" pitchFamily="34" charset="0"/>
                        </a:rPr>
                        <a:t>zt</a:t>
                      </a:r>
                      <a:r>
                        <a:rPr lang="de-DE" sz="1800" b="0" kern="1200" baseline="-25000" dirty="0">
                          <a:solidFill>
                            <a:srgbClr val="0000FF"/>
                          </a:solidFill>
                          <a:latin typeface="Arial" panose="020B0604020202020204" pitchFamily="34" charset="0"/>
                          <a:ea typeface="+mn-ea"/>
                          <a:cs typeface="Arial" panose="020B0604020202020204" pitchFamily="34" charset="0"/>
                        </a:rPr>
                        <a:t>2</a:t>
                      </a:r>
                      <a:r>
                        <a:rPr lang="de-DE" b="0" dirty="0">
                          <a:solidFill>
                            <a:schemeClr val="tx1"/>
                          </a:solidFill>
                          <a:latin typeface="Arial" panose="020B0604020202020204" pitchFamily="34" charset="0"/>
                          <a:cs typeface="Arial" panose="020B0604020202020204" pitchFamily="34" charset="0"/>
                        </a:rPr>
                        <a:t> / </a:t>
                      </a:r>
                      <a:r>
                        <a:rPr lang="de-DE" b="0" dirty="0">
                          <a:solidFill>
                            <a:srgbClr val="0000FF"/>
                          </a:solidFill>
                          <a:latin typeface="Arial" panose="020B0604020202020204" pitchFamily="34" charset="0"/>
                          <a:cs typeface="Arial" panose="020B0604020202020204" pitchFamily="34" charset="0"/>
                        </a:rPr>
                        <a:t>zt</a:t>
                      </a:r>
                      <a:r>
                        <a:rPr lang="de-DE" sz="1800" b="0" kern="1200" baseline="-25000" dirty="0">
                          <a:solidFill>
                            <a:srgbClr val="0000FF"/>
                          </a:solidFill>
                          <a:latin typeface="Arial" panose="020B0604020202020204" pitchFamily="34" charset="0"/>
                          <a:ea typeface="+mn-ea"/>
                          <a:cs typeface="Arial" panose="020B0604020202020204" pitchFamily="34" charset="0"/>
                        </a:rPr>
                        <a:t>2</a:t>
                      </a:r>
                      <a:endParaRPr lang="en-GB" sz="1800" b="0" kern="1200" baseline="-25000" dirty="0">
                        <a:solidFill>
                          <a:srgbClr val="0000FF"/>
                        </a:solidFill>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0.01%</a:t>
                      </a:r>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chemeClr val="tx1"/>
                          </a:solidFill>
                          <a:latin typeface="Arial" panose="020B0604020202020204" pitchFamily="34" charset="0"/>
                          <a:cs typeface="Arial" panose="020B0604020202020204" pitchFamily="34" charset="0"/>
                        </a:rPr>
                        <a:t>0.01%</a:t>
                      </a:r>
                      <a:endParaRPr lang="en-GB"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b="0" dirty="0">
                          <a:solidFill>
                            <a:srgbClr val="FF0000"/>
                          </a:solidFill>
                          <a:latin typeface="Arial" panose="020B0604020202020204" pitchFamily="34" charset="0"/>
                          <a:cs typeface="Arial" panose="020B0604020202020204" pitchFamily="34" charset="0"/>
                        </a:rPr>
                        <a:t>- 0.98% ?!</a:t>
                      </a:r>
                      <a:endParaRPr lang="en-GB" b="0" dirty="0">
                        <a:solidFill>
                          <a:srgbClr val="FF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4304231"/>
                  </a:ext>
                </a:extLst>
              </a:tr>
            </a:tbl>
          </a:graphicData>
        </a:graphic>
      </p:graphicFrame>
      <p:sp>
        <p:nvSpPr>
          <p:cNvPr id="10" name="TextBox 9"/>
          <p:cNvSpPr txBox="1"/>
          <p:nvPr/>
        </p:nvSpPr>
        <p:spPr>
          <a:xfrm>
            <a:off x="118128" y="681566"/>
            <a:ext cx="149436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Zero tannin </a:t>
            </a:r>
          </a:p>
        </p:txBody>
      </p:sp>
      <p:sp>
        <p:nvSpPr>
          <p:cNvPr id="11" name="TextBox 10"/>
          <p:cNvSpPr txBox="1"/>
          <p:nvPr/>
        </p:nvSpPr>
        <p:spPr>
          <a:xfrm>
            <a:off x="3903589" y="681566"/>
            <a:ext cx="149436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Normal type</a:t>
            </a:r>
          </a:p>
        </p:txBody>
      </p:sp>
      <p:sp>
        <p:nvSpPr>
          <p:cNvPr id="13" name="TextBox 12">
            <a:extLst>
              <a:ext uri="{FF2B5EF4-FFF2-40B4-BE49-F238E27FC236}">
                <a16:creationId xmlns:a16="http://schemas.microsoft.com/office/drawing/2014/main" id="{17D23564-8A59-45CF-A0AE-8BEC0B045217}"/>
              </a:ext>
            </a:extLst>
          </p:cNvPr>
          <p:cNvSpPr txBox="1"/>
          <p:nvPr/>
        </p:nvSpPr>
        <p:spPr>
          <a:xfrm>
            <a:off x="118128" y="6157908"/>
            <a:ext cx="1195282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Is </a:t>
            </a:r>
            <a:r>
              <a:rPr lang="en-GB" dirty="0">
                <a:solidFill>
                  <a:srgbClr val="0000FF"/>
                </a:solidFill>
                <a:latin typeface="Arial" panose="020B0604020202020204" pitchFamily="34" charset="0"/>
                <a:cs typeface="Arial" panose="020B0604020202020204" pitchFamily="34" charset="0"/>
              </a:rPr>
              <a:t>zt1</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zt1 .. zt2</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zt2</a:t>
            </a:r>
            <a:r>
              <a:rPr lang="en-GB" dirty="0">
                <a:latin typeface="Arial" panose="020B0604020202020204" pitchFamily="34" charset="0"/>
                <a:cs typeface="Arial" panose="020B0604020202020204" pitchFamily="34" charset="0"/>
              </a:rPr>
              <a:t> lethal (as speculated in Plant Varieties and Seeds 13, 131-139)? ZT1 = transcription factor </a:t>
            </a:r>
            <a:br>
              <a:rPr lang="en-GB" dirty="0">
                <a:latin typeface="Arial" panose="020B0604020202020204" pitchFamily="34" charset="0"/>
                <a:cs typeface="Arial" panose="020B0604020202020204" pitchFamily="34" charset="0"/>
              </a:rPr>
            </a:br>
            <a:r>
              <a:rPr lang="en-GB" i="1" dirty="0">
                <a:latin typeface="Arial" panose="020B0604020202020204" pitchFamily="34" charset="0"/>
                <a:cs typeface="Arial" panose="020B0604020202020204" pitchFamily="34" charset="0"/>
              </a:rPr>
              <a:t>TTG1;  </a:t>
            </a:r>
            <a:r>
              <a:rPr lang="en-GB" dirty="0">
                <a:latin typeface="Arial" panose="020B0604020202020204" pitchFamily="34" charset="0"/>
                <a:cs typeface="Arial" panose="020B0604020202020204" pitchFamily="34" charset="0"/>
              </a:rPr>
              <a:t>ZT2 =  trans-parent-testa8 gene. DOI 10.1038/s41598-020-71070-2.</a:t>
            </a:r>
            <a:endParaRPr lang="en-GB" dirty="0"/>
          </a:p>
        </p:txBody>
      </p:sp>
      <p:sp>
        <p:nvSpPr>
          <p:cNvPr id="12" name="Textfeld 5"/>
          <p:cNvSpPr txBox="1"/>
          <p:nvPr/>
        </p:nvSpPr>
        <p:spPr>
          <a:xfrm>
            <a:off x="11333171" y="6342574"/>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0784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18128" y="6157908"/>
            <a:ext cx="1195282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Is </a:t>
            </a:r>
            <a:r>
              <a:rPr lang="en-GB" dirty="0">
                <a:solidFill>
                  <a:srgbClr val="0000FF"/>
                </a:solidFill>
                <a:latin typeface="Arial" panose="020B0604020202020204" pitchFamily="34" charset="0"/>
                <a:cs typeface="Arial" panose="020B0604020202020204" pitchFamily="34" charset="0"/>
              </a:rPr>
              <a:t>zt1</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zt1 .. zt2</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zt2</a:t>
            </a:r>
            <a:r>
              <a:rPr lang="en-GB" dirty="0">
                <a:latin typeface="Arial" panose="020B0604020202020204" pitchFamily="34" charset="0"/>
                <a:cs typeface="Arial" panose="020B0604020202020204" pitchFamily="34" charset="0"/>
              </a:rPr>
              <a:t> lethal (as speculated in Plant Varieties and Seeds 13, 131-139)? ZT1 = transcription factor </a:t>
            </a:r>
            <a:br>
              <a:rPr lang="en-GB" dirty="0">
                <a:latin typeface="Arial" panose="020B0604020202020204" pitchFamily="34" charset="0"/>
                <a:cs typeface="Arial" panose="020B0604020202020204" pitchFamily="34" charset="0"/>
              </a:rPr>
            </a:br>
            <a:r>
              <a:rPr lang="en-GB" i="1" dirty="0">
                <a:latin typeface="Arial" panose="020B0604020202020204" pitchFamily="34" charset="0"/>
                <a:cs typeface="Arial" panose="020B0604020202020204" pitchFamily="34" charset="0"/>
              </a:rPr>
              <a:t>TTG1;  </a:t>
            </a:r>
            <a:r>
              <a:rPr lang="en-GB" dirty="0">
                <a:latin typeface="Arial" panose="020B0604020202020204" pitchFamily="34" charset="0"/>
                <a:cs typeface="Arial" panose="020B0604020202020204" pitchFamily="34" charset="0"/>
              </a:rPr>
              <a:t>ZT2 =  trans-parent-testa8 gene. DOI 10.1038/s41598-020-71070-2.</a:t>
            </a:r>
            <a:endParaRPr lang="en-GB" dirty="0"/>
          </a:p>
        </p:txBody>
      </p:sp>
      <p:sp>
        <p:nvSpPr>
          <p:cNvPr id="3" name="TextBox 2"/>
          <p:cNvSpPr txBox="1"/>
          <p:nvPr/>
        </p:nvSpPr>
        <p:spPr>
          <a:xfrm>
            <a:off x="72000" y="36000"/>
            <a:ext cx="1199895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Quantitative Genetics epistasis concept is more based on Algebra than on Biology.</a:t>
            </a:r>
          </a:p>
        </p:txBody>
      </p:sp>
      <p:pic>
        <p:nvPicPr>
          <p:cNvPr id="5" name="Picture 2" descr="43630015"/>
          <p:cNvPicPr>
            <a:picLocks noChangeAspect="1" noChangeArrowheads="1"/>
          </p:cNvPicPr>
          <p:nvPr/>
        </p:nvPicPr>
        <p:blipFill>
          <a:blip r:embed="rId2"/>
          <a:srcRect/>
          <a:stretch>
            <a:fillRect/>
          </a:stretch>
        </p:blipFill>
        <p:spPr bwMode="auto">
          <a:xfrm>
            <a:off x="118128" y="681566"/>
            <a:ext cx="5279828" cy="3094566"/>
          </a:xfrm>
          <a:prstGeom prst="rect">
            <a:avLst/>
          </a:prstGeom>
          <a:noFill/>
          <a:ln w="9525">
            <a:noFill/>
            <a:miter lim="800000"/>
            <a:headEnd/>
            <a:tailEnd/>
          </a:ln>
          <a:effectLst>
            <a:outerShdw blurRad="50800" dist="38100" dir="2700000" algn="tl" rotWithShape="0">
              <a:prstClr val="black">
                <a:alpha val="40000"/>
              </a:prstClr>
            </a:outerShdw>
          </a:effectLst>
        </p:spPr>
      </p:pic>
      <p:graphicFrame>
        <p:nvGraphicFramePr>
          <p:cNvPr id="8" name="Table 7"/>
          <p:cNvGraphicFramePr>
            <a:graphicFrameLocks noGrp="1"/>
          </p:cNvGraphicFramePr>
          <p:nvPr>
            <p:extLst>
              <p:ext uri="{D42A27DB-BD31-4B8C-83A1-F6EECF244321}">
                <p14:modId xmlns:p14="http://schemas.microsoft.com/office/powerpoint/2010/main" val="904553671"/>
              </p:ext>
            </p:extLst>
          </p:nvPr>
        </p:nvGraphicFramePr>
        <p:xfrm>
          <a:off x="118128" y="3966623"/>
          <a:ext cx="5259924" cy="212344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314981">
                  <a:extLst>
                    <a:ext uri="{9D8B030D-6E8A-4147-A177-3AD203B41FA5}">
                      <a16:colId xmlns:a16="http://schemas.microsoft.com/office/drawing/2014/main" val="4115875946"/>
                    </a:ext>
                  </a:extLst>
                </a:gridCol>
                <a:gridCol w="1314981">
                  <a:extLst>
                    <a:ext uri="{9D8B030D-6E8A-4147-A177-3AD203B41FA5}">
                      <a16:colId xmlns:a16="http://schemas.microsoft.com/office/drawing/2014/main" val="3396454586"/>
                    </a:ext>
                  </a:extLst>
                </a:gridCol>
                <a:gridCol w="1314981">
                  <a:extLst>
                    <a:ext uri="{9D8B030D-6E8A-4147-A177-3AD203B41FA5}">
                      <a16:colId xmlns:a16="http://schemas.microsoft.com/office/drawing/2014/main" val="462568100"/>
                    </a:ext>
                  </a:extLst>
                </a:gridCol>
                <a:gridCol w="1314981">
                  <a:extLst>
                    <a:ext uri="{9D8B030D-6E8A-4147-A177-3AD203B41FA5}">
                      <a16:colId xmlns:a16="http://schemas.microsoft.com/office/drawing/2014/main" val="3305188140"/>
                    </a:ext>
                  </a:extLst>
                </a:gridCol>
              </a:tblGrid>
              <a:tr h="370840">
                <a:tc gridSpan="4">
                  <a:txBody>
                    <a:bodyPr/>
                    <a:lstStyle/>
                    <a:p>
                      <a:pPr algn="l"/>
                      <a:r>
                        <a:rPr lang="en-GB" b="0" noProof="0" dirty="0">
                          <a:solidFill>
                            <a:schemeClr val="tx1"/>
                          </a:solidFill>
                          <a:latin typeface="Arial" panose="020B0604020202020204" pitchFamily="34" charset="0"/>
                          <a:cs typeface="Arial" panose="020B0604020202020204" pitchFamily="34" charset="0"/>
                        </a:rPr>
                        <a:t>Content of condensed tannins in dry</a:t>
                      </a:r>
                      <a:r>
                        <a:rPr lang="en-GB" b="0" baseline="0" noProof="0" dirty="0">
                          <a:solidFill>
                            <a:schemeClr val="tx1"/>
                          </a:solidFill>
                          <a:latin typeface="Arial" panose="020B0604020202020204" pitchFamily="34" charset="0"/>
                          <a:cs typeface="Arial" panose="020B0604020202020204" pitchFamily="34" charset="0"/>
                        </a:rPr>
                        <a:t> matter as depending on genotype; and </a:t>
                      </a:r>
                      <a:r>
                        <a:rPr lang="en-GB" b="0" baseline="0" noProof="0" dirty="0">
                          <a:solidFill>
                            <a:srgbClr val="FF0000"/>
                          </a:solidFill>
                          <a:latin typeface="Arial" panose="020B0604020202020204" pitchFamily="34" charset="0"/>
                          <a:cs typeface="Arial" panose="020B0604020202020204" pitchFamily="34" charset="0"/>
                        </a:rPr>
                        <a:t>one expected value</a:t>
                      </a:r>
                      <a:endParaRPr lang="en-GB" b="0" noProof="0" dirty="0">
                        <a:solidFill>
                          <a:srgbClr val="FF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018678"/>
                  </a:ext>
                </a:extLst>
              </a:tr>
              <a:tr h="370840">
                <a:tc>
                  <a:txBody>
                    <a:bodyPr/>
                    <a:lstStyle/>
                    <a:p>
                      <a:pPr algn="ctr"/>
                      <a:r>
                        <a:rPr lang="en-GB" b="0" noProof="0" dirty="0">
                          <a:solidFill>
                            <a:schemeClr val="tx1"/>
                          </a:solidFill>
                          <a:latin typeface="Arial" panose="020B0604020202020204" pitchFamily="34" charset="0"/>
                          <a:cs typeface="Arial" panose="020B0604020202020204" pitchFamily="34" charset="0"/>
                        </a:rPr>
                        <a:t>Genotype</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ZT</a:t>
                      </a:r>
                      <a:r>
                        <a:rPr lang="en-GB" b="0" baseline="-25000" noProof="0" dirty="0">
                          <a:solidFill>
                            <a:schemeClr val="tx1"/>
                          </a:solidFill>
                          <a:latin typeface="Arial" panose="020B0604020202020204" pitchFamily="34" charset="0"/>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 / ZT</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ZT</a:t>
                      </a:r>
                      <a:r>
                        <a:rPr lang="en-GB" sz="1800" b="0" kern="1200" baseline="-25000" noProof="0" dirty="0">
                          <a:solidFill>
                            <a:schemeClr val="tx1"/>
                          </a:solidFill>
                          <a:latin typeface="Arial" panose="020B0604020202020204" pitchFamily="34" charset="0"/>
                          <a:ea typeface="+mn-ea"/>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 / </a:t>
                      </a:r>
                      <a:r>
                        <a:rPr lang="en-GB" b="0" noProof="0" dirty="0">
                          <a:solidFill>
                            <a:srgbClr val="0000FF"/>
                          </a:solidFill>
                          <a:latin typeface="Arial" panose="020B0604020202020204" pitchFamily="34" charset="0"/>
                          <a:cs typeface="Arial" panose="020B0604020202020204" pitchFamily="34" charset="0"/>
                        </a:rPr>
                        <a:t>tz</a:t>
                      </a:r>
                      <a:r>
                        <a:rPr lang="en-GB" sz="1800" b="0" kern="1200" baseline="-25000" noProof="0" dirty="0">
                          <a:solidFill>
                            <a:srgbClr val="0000FF"/>
                          </a:solidFill>
                          <a:latin typeface="Arial" panose="020B0604020202020204" pitchFamily="34" charset="0"/>
                          <a:ea typeface="+mn-ea"/>
                          <a:cs typeface="Arial" panose="020B0604020202020204" pitchFamily="34" charset="0"/>
                        </a:rP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rgbClr val="0000FF"/>
                          </a:solidFill>
                          <a:latin typeface="Arial" panose="020B0604020202020204" pitchFamily="34" charset="0"/>
                          <a:cs typeface="Arial" panose="020B0604020202020204" pitchFamily="34" charset="0"/>
                        </a:rPr>
                        <a:t>zt</a:t>
                      </a:r>
                      <a:r>
                        <a:rPr lang="en-GB" sz="1800" b="0" kern="1200" baseline="-25000" noProof="0" dirty="0">
                          <a:solidFill>
                            <a:srgbClr val="0000FF"/>
                          </a:solidFill>
                          <a:latin typeface="Arial" panose="020B0604020202020204" pitchFamily="34" charset="0"/>
                          <a:ea typeface="+mn-ea"/>
                          <a:cs typeface="Arial" panose="020B0604020202020204" pitchFamily="34" charset="0"/>
                        </a:rPr>
                        <a:t>1</a:t>
                      </a:r>
                      <a:r>
                        <a:rPr lang="en-GB" b="0" noProof="0" dirty="0">
                          <a:solidFill>
                            <a:schemeClr val="tx1"/>
                          </a:solidFill>
                          <a:latin typeface="Arial" panose="020B0604020202020204" pitchFamily="34" charset="0"/>
                          <a:cs typeface="Arial" panose="020B0604020202020204" pitchFamily="34" charset="0"/>
                        </a:rPr>
                        <a:t> / </a:t>
                      </a:r>
                      <a:r>
                        <a:rPr lang="en-GB" b="0" noProof="0" dirty="0">
                          <a:solidFill>
                            <a:srgbClr val="0000FF"/>
                          </a:solidFill>
                          <a:latin typeface="Arial" panose="020B0604020202020204" pitchFamily="34" charset="0"/>
                          <a:cs typeface="Arial" panose="020B0604020202020204" pitchFamily="34" charset="0"/>
                        </a:rPr>
                        <a:t>zt</a:t>
                      </a:r>
                      <a:r>
                        <a:rPr lang="en-GB" sz="1800" b="0" kern="1200" baseline="-25000" noProof="0" dirty="0">
                          <a:solidFill>
                            <a:srgbClr val="0000FF"/>
                          </a:solidFill>
                          <a:latin typeface="Arial" panose="020B0604020202020204" pitchFamily="34" charset="0"/>
                          <a:ea typeface="+mn-ea"/>
                          <a:cs typeface="Arial" panose="020B0604020202020204" pitchFamily="34" charset="0"/>
                        </a:rPr>
                        <a:t>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0321763"/>
                  </a:ext>
                </a:extLst>
              </a:tr>
              <a:tr h="370840">
                <a:tc>
                  <a:txBody>
                    <a:bodyPr/>
                    <a:lstStyle/>
                    <a:p>
                      <a:pPr algn="ctr"/>
                      <a:r>
                        <a:rPr lang="en-GB" b="0" noProof="0" dirty="0">
                          <a:solidFill>
                            <a:schemeClr val="tx1"/>
                          </a:solidFill>
                          <a:latin typeface="Arial" panose="020B0604020202020204" pitchFamily="34" charset="0"/>
                          <a:cs typeface="Arial" panose="020B0604020202020204" pitchFamily="34" charset="0"/>
                        </a:rPr>
                        <a:t>ZT</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r>
                        <a:rPr lang="en-GB" b="0" noProof="0" dirty="0">
                          <a:solidFill>
                            <a:schemeClr val="tx1"/>
                          </a:solidFill>
                          <a:latin typeface="Arial" panose="020B0604020202020204" pitchFamily="34" charset="0"/>
                          <a:cs typeface="Arial" panose="020B0604020202020204" pitchFamily="34" charset="0"/>
                        </a:rPr>
                        <a:t> / ZT</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1.00%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1.00%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0.01%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9832778"/>
                  </a:ext>
                </a:extLst>
              </a:tr>
              <a:tr h="370840">
                <a:tc>
                  <a:txBody>
                    <a:bodyPr/>
                    <a:lstStyle/>
                    <a:p>
                      <a:pPr algn="ctr"/>
                      <a:r>
                        <a:rPr lang="en-GB" b="0" noProof="0" dirty="0">
                          <a:solidFill>
                            <a:schemeClr val="tx1"/>
                          </a:solidFill>
                          <a:latin typeface="Arial" panose="020B0604020202020204" pitchFamily="34" charset="0"/>
                          <a:cs typeface="Arial" panose="020B0604020202020204" pitchFamily="34" charset="0"/>
                        </a:rPr>
                        <a:t>ZT</a:t>
                      </a:r>
                      <a:r>
                        <a:rPr lang="en-GB" sz="1800" b="0" kern="1200" baseline="-25000" noProof="0" dirty="0">
                          <a:solidFill>
                            <a:schemeClr val="tx1"/>
                          </a:solidFill>
                          <a:latin typeface="Arial" panose="020B0604020202020204" pitchFamily="34" charset="0"/>
                          <a:ea typeface="+mn-ea"/>
                          <a:cs typeface="Arial" panose="020B0604020202020204" pitchFamily="34" charset="0"/>
                        </a:rPr>
                        <a:t>2</a:t>
                      </a:r>
                      <a:r>
                        <a:rPr lang="en-GB" b="0" noProof="0" dirty="0">
                          <a:solidFill>
                            <a:schemeClr val="tx1"/>
                          </a:solidFill>
                          <a:latin typeface="Arial" panose="020B0604020202020204" pitchFamily="34" charset="0"/>
                          <a:cs typeface="Arial" panose="020B0604020202020204" pitchFamily="34" charset="0"/>
                        </a:rPr>
                        <a:t> / </a:t>
                      </a:r>
                      <a:r>
                        <a:rPr lang="en-GB" b="0" noProof="0" dirty="0">
                          <a:solidFill>
                            <a:srgbClr val="0000FF"/>
                          </a:solidFill>
                          <a:latin typeface="Arial" panose="020B0604020202020204" pitchFamily="34" charset="0"/>
                          <a:cs typeface="Arial" panose="020B0604020202020204" pitchFamily="34" charset="0"/>
                        </a:rPr>
                        <a:t>zt</a:t>
                      </a:r>
                      <a:r>
                        <a:rPr lang="en-GB" sz="1800" b="0" kern="1200" baseline="-25000" noProof="0" dirty="0">
                          <a:solidFill>
                            <a:srgbClr val="0000FF"/>
                          </a:solidFill>
                          <a:latin typeface="Arial" panose="020B0604020202020204" pitchFamily="34" charset="0"/>
                          <a:ea typeface="+mn-ea"/>
                          <a:cs typeface="Arial" panose="020B0604020202020204" pitchFamily="34" charset="0"/>
                        </a:rP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1.00%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1.00%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0.01%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8828833"/>
                  </a:ext>
                </a:extLst>
              </a:tr>
              <a:tr h="370840">
                <a:tc>
                  <a:txBody>
                    <a:bodyPr/>
                    <a:lstStyle/>
                    <a:p>
                      <a:pPr algn="ctr"/>
                      <a:r>
                        <a:rPr lang="en-GB" b="0" noProof="0" dirty="0">
                          <a:solidFill>
                            <a:srgbClr val="0000FF"/>
                          </a:solidFill>
                          <a:latin typeface="Arial" panose="020B0604020202020204" pitchFamily="34" charset="0"/>
                          <a:cs typeface="Arial" panose="020B0604020202020204" pitchFamily="34" charset="0"/>
                        </a:rPr>
                        <a:t>zt</a:t>
                      </a:r>
                      <a:r>
                        <a:rPr lang="en-GB" sz="1800" b="0" kern="1200" baseline="-25000" noProof="0" dirty="0">
                          <a:solidFill>
                            <a:srgbClr val="0000FF"/>
                          </a:solidFill>
                          <a:latin typeface="Arial" panose="020B0604020202020204" pitchFamily="34" charset="0"/>
                          <a:ea typeface="+mn-ea"/>
                          <a:cs typeface="Arial" panose="020B0604020202020204" pitchFamily="34" charset="0"/>
                        </a:rPr>
                        <a:t>2</a:t>
                      </a:r>
                      <a:r>
                        <a:rPr lang="en-GB" b="0" noProof="0" dirty="0">
                          <a:solidFill>
                            <a:schemeClr val="tx1"/>
                          </a:solidFill>
                          <a:latin typeface="Arial" panose="020B0604020202020204" pitchFamily="34" charset="0"/>
                          <a:cs typeface="Arial" panose="020B0604020202020204" pitchFamily="34" charset="0"/>
                        </a:rPr>
                        <a:t> / </a:t>
                      </a:r>
                      <a:r>
                        <a:rPr lang="en-GB" b="0" noProof="0" dirty="0">
                          <a:solidFill>
                            <a:srgbClr val="0000FF"/>
                          </a:solidFill>
                          <a:latin typeface="Arial" panose="020B0604020202020204" pitchFamily="34" charset="0"/>
                          <a:cs typeface="Arial" panose="020B0604020202020204" pitchFamily="34" charset="0"/>
                        </a:rPr>
                        <a:t>zt</a:t>
                      </a:r>
                      <a:r>
                        <a:rPr lang="en-GB" sz="1800" b="0" kern="1200" baseline="-25000" noProof="0" dirty="0">
                          <a:solidFill>
                            <a:srgbClr val="0000FF"/>
                          </a:solidFill>
                          <a:latin typeface="Arial" panose="020B0604020202020204" pitchFamily="34" charset="0"/>
                          <a:ea typeface="+mn-ea"/>
                          <a:cs typeface="Arial" panose="020B0604020202020204" pitchFamily="34" charset="0"/>
                        </a:rPr>
                        <a:t>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0.01%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chemeClr val="tx1"/>
                          </a:solidFill>
                          <a:latin typeface="Arial" panose="020B0604020202020204" pitchFamily="34" charset="0"/>
                          <a:cs typeface="Arial" panose="020B0604020202020204" pitchFamily="34" charset="0"/>
                        </a:rPr>
                        <a:t>0.01%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0" noProof="0" dirty="0">
                          <a:solidFill>
                            <a:srgbClr val="FF0000"/>
                          </a:solidFill>
                          <a:latin typeface="Arial" panose="020B0604020202020204" pitchFamily="34" charset="0"/>
                          <a:cs typeface="Arial" panose="020B0604020202020204" pitchFamily="34" charset="0"/>
                        </a:rPr>
                        <a:t>- 0.98% ?!</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4304231"/>
                  </a:ext>
                </a:extLst>
              </a:tr>
            </a:tbl>
          </a:graphicData>
        </a:graphic>
      </p:graphicFrame>
      <p:sp>
        <p:nvSpPr>
          <p:cNvPr id="10" name="TextBox 9"/>
          <p:cNvSpPr txBox="1"/>
          <p:nvPr/>
        </p:nvSpPr>
        <p:spPr>
          <a:xfrm>
            <a:off x="118128" y="681566"/>
            <a:ext cx="149436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Zero tannin </a:t>
            </a:r>
            <a:endParaRPr lang="en-GB" dirty="0">
              <a:latin typeface="Arial" panose="020B0604020202020204" pitchFamily="34" charset="0"/>
              <a:cs typeface="Arial" panose="020B0604020202020204" pitchFamily="34" charset="0"/>
            </a:endParaRPr>
          </a:p>
        </p:txBody>
      </p:sp>
      <p:sp>
        <p:nvSpPr>
          <p:cNvPr id="11" name="TextBox 10"/>
          <p:cNvSpPr txBox="1"/>
          <p:nvPr/>
        </p:nvSpPr>
        <p:spPr>
          <a:xfrm>
            <a:off x="3903589" y="681566"/>
            <a:ext cx="149436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Normal type</a:t>
            </a:r>
            <a:endParaRPr lang="en-GB" dirty="0">
              <a:latin typeface="Arial" panose="020B0604020202020204" pitchFamily="34" charset="0"/>
              <a:cs typeface="Arial" panose="020B0604020202020204" pitchFamily="34" charset="0"/>
            </a:endParaRPr>
          </a:p>
        </p:txBody>
      </p:sp>
      <p:sp>
        <p:nvSpPr>
          <p:cNvPr id="2" name="TextBox 1"/>
          <p:cNvSpPr txBox="1"/>
          <p:nvPr/>
        </p:nvSpPr>
        <p:spPr>
          <a:xfrm>
            <a:off x="5499100" y="637887"/>
            <a:ext cx="6571855" cy="54476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Two loci in faba bean can cause zero tannin: ZT1|</a:t>
            </a:r>
            <a:r>
              <a:rPr lang="en-GB" dirty="0">
                <a:solidFill>
                  <a:srgbClr val="0000FF"/>
                </a:solidFill>
                <a:latin typeface="Arial" panose="020B0604020202020204" pitchFamily="34" charset="0"/>
                <a:cs typeface="Arial" panose="020B0604020202020204" pitchFamily="34" charset="0"/>
              </a:rPr>
              <a:t>zt1</a:t>
            </a:r>
            <a:r>
              <a:rPr lang="en-GB" dirty="0">
                <a:latin typeface="Arial" panose="020B0604020202020204" pitchFamily="34" charset="0"/>
                <a:cs typeface="Arial" panose="020B0604020202020204" pitchFamily="34" charset="0"/>
              </a:rPr>
              <a:t> locus on chromosome II; ZT2|</a:t>
            </a:r>
            <a:r>
              <a:rPr lang="en-GB" dirty="0">
                <a:solidFill>
                  <a:srgbClr val="0000FF"/>
                </a:solidFill>
                <a:latin typeface="Arial" panose="020B0604020202020204" pitchFamily="34" charset="0"/>
                <a:cs typeface="Arial" panose="020B0604020202020204" pitchFamily="34" charset="0"/>
              </a:rPr>
              <a:t>zt2</a:t>
            </a:r>
            <a:r>
              <a:rPr lang="en-GB" dirty="0">
                <a:latin typeface="Arial" panose="020B0604020202020204" pitchFamily="34" charset="0"/>
                <a:cs typeface="Arial" panose="020B0604020202020204" pitchFamily="34" charset="0"/>
              </a:rPr>
              <a:t> locus on chromosome III. The </a:t>
            </a:r>
            <a:r>
              <a:rPr lang="en-GB"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reces-sive</a:t>
            </a:r>
            <a:r>
              <a:rPr lang="en-GB" dirty="0">
                <a:solidFill>
                  <a:srgbClr val="0000FF"/>
                </a:solidFill>
                <a:latin typeface="Arial" panose="020B0604020202020204" pitchFamily="34" charset="0"/>
                <a:cs typeface="Arial" panose="020B0604020202020204" pitchFamily="34" charset="0"/>
              </a:rPr>
              <a:t> alleles </a:t>
            </a:r>
            <a:r>
              <a:rPr lang="en-GB" dirty="0">
                <a:latin typeface="Arial" panose="020B0604020202020204" pitchFamily="34" charset="0"/>
                <a:cs typeface="Arial" panose="020B0604020202020204" pitchFamily="34" charset="0"/>
              </a:rPr>
              <a:t>cause zero contents, respectively. Wild type has ~1% of condensed  tannins, zero type ~ 0.01%  in seed DM. </a:t>
            </a:r>
            <a:r>
              <a:rPr lang="en-GB" b="1" dirty="0">
                <a:latin typeface="Courier New" panose="02070309020205020404" pitchFamily="49" charset="0"/>
                <a:cs typeface="Courier New" panose="02070309020205020404" pitchFamily="49" charset="0"/>
              </a:rPr>
              <a:t>[ZT1/ZT1] ..[</a:t>
            </a:r>
            <a:r>
              <a:rPr lang="en-GB" b="1" dirty="0">
                <a:solidFill>
                  <a:srgbClr val="0000FF"/>
                </a:solidFill>
                <a:latin typeface="Courier New" panose="02070309020205020404" pitchFamily="49" charset="0"/>
                <a:cs typeface="Courier New" panose="02070309020205020404" pitchFamily="49" charset="0"/>
              </a:rPr>
              <a:t>zt2/zt2</a:t>
            </a:r>
            <a:r>
              <a:rPr lang="en-GB" b="1" dirty="0">
                <a:latin typeface="Courier New" panose="02070309020205020404" pitchFamily="49" charset="0"/>
                <a:cs typeface="Courier New" panose="02070309020205020404" pitchFamily="49" charset="0"/>
              </a:rPr>
              <a:t>]   </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zero</a:t>
            </a:r>
            <a:r>
              <a:rPr lang="en-GB" dirty="0">
                <a:latin typeface="Arial" panose="020B0604020202020204" pitchFamily="34" charset="0"/>
                <a:cs typeface="Arial" panose="020B0604020202020204" pitchFamily="34" charset="0"/>
              </a:rPr>
              <a:t> tannin  </a:t>
            </a:r>
          </a:p>
          <a:p>
            <a:r>
              <a:rPr lang="en-GB" b="1" dirty="0">
                <a:latin typeface="Courier New" panose="02070309020205020404" pitchFamily="49" charset="0"/>
                <a:cs typeface="Courier New" panose="02070309020205020404" pitchFamily="49" charset="0"/>
              </a:rPr>
              <a:t>[</a:t>
            </a:r>
            <a:r>
              <a:rPr lang="en-GB" b="1" dirty="0">
                <a:solidFill>
                  <a:srgbClr val="0000FF"/>
                </a:solidFill>
                <a:latin typeface="Courier New" panose="02070309020205020404" pitchFamily="49" charset="0"/>
                <a:cs typeface="Courier New" panose="02070309020205020404" pitchFamily="49" charset="0"/>
              </a:rPr>
              <a:t>zt1/zt1</a:t>
            </a:r>
            <a:r>
              <a:rPr lang="en-GB" b="1" dirty="0">
                <a:latin typeface="Courier New" panose="02070309020205020404" pitchFamily="49" charset="0"/>
                <a:cs typeface="Courier New" panose="02070309020205020404" pitchFamily="49" charset="0"/>
              </a:rPr>
              <a:t>] ..[ZT2/ZT2]   </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zero</a:t>
            </a:r>
            <a:r>
              <a:rPr lang="en-GB" dirty="0">
                <a:latin typeface="Arial" panose="020B0604020202020204" pitchFamily="34" charset="0"/>
                <a:cs typeface="Arial" panose="020B0604020202020204" pitchFamily="34" charset="0"/>
              </a:rPr>
              <a:t> tannin.  But:  </a:t>
            </a:r>
            <a:br>
              <a:rPr lang="en-GB" dirty="0">
                <a:latin typeface="Arial" panose="020B0604020202020204" pitchFamily="34" charset="0"/>
                <a:cs typeface="Arial" panose="020B0604020202020204" pitchFamily="34" charset="0"/>
              </a:rPr>
            </a:br>
            <a:r>
              <a:rPr lang="en-GB" b="1" dirty="0">
                <a:latin typeface="Courier New" panose="02070309020205020404" pitchFamily="49" charset="0"/>
                <a:cs typeface="Courier New" panose="02070309020205020404" pitchFamily="49" charset="0"/>
              </a:rPr>
              <a:t>[ZT1/</a:t>
            </a:r>
            <a:r>
              <a:rPr lang="en-GB" b="1" dirty="0">
                <a:solidFill>
                  <a:srgbClr val="0000FF"/>
                </a:solidFill>
                <a:latin typeface="Courier New" panose="02070309020205020404" pitchFamily="49" charset="0"/>
                <a:cs typeface="Courier New" panose="02070309020205020404" pitchFamily="49" charset="0"/>
              </a:rPr>
              <a:t>zt1</a:t>
            </a:r>
            <a:r>
              <a:rPr lang="en-GB" b="1" dirty="0">
                <a:latin typeface="Courier New" panose="02070309020205020404" pitchFamily="49" charset="0"/>
                <a:cs typeface="Courier New" panose="02070309020205020404" pitchFamily="49" charset="0"/>
              </a:rPr>
              <a:t>] .. [ZT2/</a:t>
            </a:r>
            <a:r>
              <a:rPr lang="en-GB" b="1" dirty="0">
                <a:solidFill>
                  <a:srgbClr val="0000FF"/>
                </a:solidFill>
                <a:latin typeface="Courier New" panose="02070309020205020404" pitchFamily="49" charset="0"/>
                <a:cs typeface="Courier New" panose="02070309020205020404" pitchFamily="49" charset="0"/>
              </a:rPr>
              <a:t>zt2</a:t>
            </a:r>
            <a:r>
              <a:rPr lang="en-GB" b="1" dirty="0">
                <a:latin typeface="Courier New" panose="02070309020205020404" pitchFamily="49" charset="0"/>
                <a:cs typeface="Courier New" panose="02070309020205020404" pitchFamily="49" charset="0"/>
              </a:rPr>
              <a:t>]  </a:t>
            </a:r>
            <a:r>
              <a:rPr lang="en-GB" dirty="0">
                <a:latin typeface="Arial" panose="020B0604020202020204" pitchFamily="34" charset="0"/>
                <a:cs typeface="Arial" panose="020B0604020202020204" pitchFamily="34" charset="0"/>
              </a:rPr>
              <a:t>...  shows the normal, wild-type tannin content. ►As you cross these two </a:t>
            </a:r>
            <a:r>
              <a:rPr lang="en-GB" dirty="0">
                <a:solidFill>
                  <a:srgbClr val="0000FF"/>
                </a:solidFill>
                <a:latin typeface="Arial" panose="020B0604020202020204" pitchFamily="34" charset="0"/>
                <a:cs typeface="Arial" panose="020B0604020202020204" pitchFamily="34" charset="0"/>
              </a:rPr>
              <a:t>zero</a:t>
            </a:r>
            <a:r>
              <a:rPr lang="en-GB" dirty="0">
                <a:latin typeface="Arial" panose="020B0604020202020204" pitchFamily="34" charset="0"/>
                <a:cs typeface="Arial" panose="020B0604020202020204" pitchFamily="34" charset="0"/>
              </a:rPr>
              <a:t>-types, you get a normal, high-content type.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What a </a:t>
            </a:r>
            <a:r>
              <a:rPr lang="en-GB" dirty="0">
                <a:solidFill>
                  <a:srgbClr val="0000FF"/>
                </a:solidFill>
                <a:latin typeface="Arial" panose="020B0604020202020204" pitchFamily="34" charset="0"/>
                <a:cs typeface="Arial" panose="020B0604020202020204" pitchFamily="34" charset="0"/>
              </a:rPr>
              <a:t>surprise</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surprise ≡ Epistasis</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Biology</a:t>
            </a:r>
            <a:r>
              <a:rPr lang="en-GB" dirty="0">
                <a:latin typeface="Arial" panose="020B0604020202020204" pitchFamily="34" charset="0"/>
                <a:cs typeface="Arial" panose="020B0604020202020204" pitchFamily="34" charset="0"/>
              </a:rPr>
              <a:t> says: No surprise. If </a:t>
            </a:r>
            <a:r>
              <a:rPr lang="en-GB" b="1" dirty="0">
                <a:latin typeface="Courier New" panose="02070309020205020404" pitchFamily="49" charset="0"/>
                <a:cs typeface="Courier New" panose="02070309020205020404" pitchFamily="49" charset="0"/>
              </a:rPr>
              <a:t>[ZT1/</a:t>
            </a:r>
            <a:r>
              <a:rPr lang="en-GB" b="1" dirty="0">
                <a:solidFill>
                  <a:srgbClr val="0000FF"/>
                </a:solidFill>
                <a:latin typeface="Courier New" panose="02070309020205020404" pitchFamily="49" charset="0"/>
                <a:cs typeface="Courier New" panose="02070309020205020404" pitchFamily="49" charset="0"/>
              </a:rPr>
              <a:t>zt1</a:t>
            </a:r>
            <a:r>
              <a:rPr lang="en-GB" b="1" dirty="0">
                <a:latin typeface="Courier New" panose="02070309020205020404" pitchFamily="49" charset="0"/>
                <a:cs typeface="Courier New" panose="02070309020205020404" pitchFamily="49" charset="0"/>
              </a:rPr>
              <a:t>]_[ZT2/</a:t>
            </a:r>
            <a:r>
              <a:rPr lang="en-GB" b="1" dirty="0">
                <a:solidFill>
                  <a:srgbClr val="0000FF"/>
                </a:solidFill>
                <a:latin typeface="Courier New" panose="02070309020205020404" pitchFamily="49" charset="0"/>
                <a:cs typeface="Courier New" panose="02070309020205020404" pitchFamily="49" charset="0"/>
              </a:rPr>
              <a:t>zt2</a:t>
            </a:r>
            <a:r>
              <a:rPr lang="en-GB" b="1" dirty="0">
                <a:latin typeface="Courier New" panose="02070309020205020404" pitchFamily="49" charset="0"/>
                <a:cs typeface="Courier New" panose="02070309020205020404" pitchFamily="49" charset="0"/>
              </a:rPr>
              <a:t>]</a:t>
            </a:r>
            <a:r>
              <a:rPr lang="en-GB" dirty="0">
                <a:latin typeface="Arial" panose="020B0604020202020204" pitchFamily="34" charset="0"/>
                <a:cs typeface="Arial" panose="020B0604020202020204" pitchFamily="34" charset="0"/>
              </a:rPr>
              <a:t> = double-heterozygous, neither the loss-of-function of </a:t>
            </a:r>
            <a:r>
              <a:rPr lang="en-GB" dirty="0">
                <a:solidFill>
                  <a:srgbClr val="0000FF"/>
                </a:solidFill>
                <a:latin typeface="Arial" panose="020B0604020202020204" pitchFamily="34" charset="0"/>
                <a:cs typeface="Arial" panose="020B0604020202020204" pitchFamily="34" charset="0"/>
              </a:rPr>
              <a:t>zt1</a:t>
            </a:r>
            <a:r>
              <a:rPr lang="en-GB" dirty="0">
                <a:latin typeface="Arial" panose="020B0604020202020204" pitchFamily="34" charset="0"/>
                <a:cs typeface="Arial" panose="020B0604020202020204" pitchFamily="34" charset="0"/>
              </a:rPr>
              <a:t> nor of </a:t>
            </a:r>
            <a:r>
              <a:rPr lang="en-GB" dirty="0">
                <a:solidFill>
                  <a:srgbClr val="0000FF"/>
                </a:solidFill>
                <a:latin typeface="Arial" panose="020B0604020202020204" pitchFamily="34" charset="0"/>
                <a:cs typeface="Arial" panose="020B0604020202020204" pitchFamily="34" charset="0"/>
              </a:rPr>
              <a:t>zt2</a:t>
            </a:r>
            <a:r>
              <a:rPr lang="en-GB" dirty="0">
                <a:latin typeface="Arial" panose="020B0604020202020204" pitchFamily="34" charset="0"/>
                <a:cs typeface="Arial" panose="020B0604020202020204" pitchFamily="34" charset="0"/>
              </a:rPr>
              <a:t> applies, tannin synthesis works, wild type occurs.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Quantitative Genetics</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zt1</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zt1</a:t>
            </a:r>
            <a:r>
              <a:rPr lang="en-GB" dirty="0">
                <a:latin typeface="Arial" panose="020B0604020202020204" pitchFamily="34" charset="0"/>
                <a:cs typeface="Arial" panose="020B0604020202020204" pitchFamily="34" charset="0"/>
              </a:rPr>
              <a:t> reduces content by ~ 1%. </a:t>
            </a:r>
            <a:r>
              <a:rPr lang="en-GB" dirty="0">
                <a:solidFill>
                  <a:srgbClr val="0000FF"/>
                </a:solidFill>
                <a:latin typeface="Arial" panose="020B0604020202020204" pitchFamily="34" charset="0"/>
                <a:cs typeface="Arial" panose="020B0604020202020204" pitchFamily="34" charset="0"/>
              </a:rPr>
              <a:t>zt2</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zt2</a:t>
            </a:r>
            <a:r>
              <a:rPr lang="en-GB" dirty="0">
                <a:latin typeface="Arial" panose="020B0604020202020204" pitchFamily="34" charset="0"/>
                <a:cs typeface="Arial" panose="020B0604020202020204" pitchFamily="34" charset="0"/>
              </a:rPr>
              <a:t> reduces by ~1%. Hence, </a:t>
            </a:r>
            <a:r>
              <a:rPr lang="en-GB" dirty="0">
                <a:solidFill>
                  <a:srgbClr val="0000FF"/>
                </a:solidFill>
                <a:latin typeface="Arial" panose="020B0604020202020204" pitchFamily="34" charset="0"/>
                <a:cs typeface="Arial" panose="020B0604020202020204" pitchFamily="34" charset="0"/>
              </a:rPr>
              <a:t>jointly</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the type </a:t>
            </a:r>
            <a:r>
              <a:rPr lang="en-GB" dirty="0">
                <a:solidFill>
                  <a:srgbClr val="0000FF"/>
                </a:solidFill>
                <a:latin typeface="Arial" panose="020B0604020202020204" pitchFamily="34" charset="0"/>
                <a:cs typeface="Arial" panose="020B0604020202020204" pitchFamily="34" charset="0"/>
              </a:rPr>
              <a:t>zt1</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zt1 .. zt2</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zt2</a:t>
            </a:r>
            <a:r>
              <a:rPr lang="en-GB" dirty="0">
                <a:latin typeface="Arial" panose="020B0604020202020204" pitchFamily="34" charset="0"/>
                <a:cs typeface="Arial" panose="020B0604020202020204" pitchFamily="34" charset="0"/>
              </a:rPr>
              <a:t> should be reduced by 2%. This means </a:t>
            </a:r>
            <a:r>
              <a:rPr lang="en-GB" dirty="0">
                <a:solidFill>
                  <a:srgbClr val="FF0000"/>
                </a:solidFill>
                <a:latin typeface="Arial" panose="020B0604020202020204" pitchFamily="34" charset="0"/>
                <a:cs typeface="Arial" panose="020B0604020202020204" pitchFamily="34" charset="0"/>
              </a:rPr>
              <a:t> -1% tannin, </a:t>
            </a:r>
            <a:r>
              <a:rPr lang="en-GB" dirty="0">
                <a:latin typeface="Arial" panose="020B0604020202020204" pitchFamily="34" charset="0"/>
                <a:cs typeface="Arial" panose="020B0604020202020204" pitchFamily="34" charset="0"/>
              </a:rPr>
              <a:t>a negative value. A biological nonsense. The deviation from the nonsense is here the „Epistatic effect“.</a:t>
            </a:r>
          </a:p>
        </p:txBody>
      </p:sp>
      <p:sp>
        <p:nvSpPr>
          <p:cNvPr id="12"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8103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0BDB86-9856-494F-AE3C-D6A076B7B868}"/>
              </a:ext>
            </a:extLst>
          </p:cNvPr>
          <p:cNvPicPr>
            <a:picLocks noChangeAspect="1"/>
          </p:cNvPicPr>
          <p:nvPr/>
        </p:nvPicPr>
        <p:blipFill>
          <a:blip r:embed="rId2"/>
          <a:stretch>
            <a:fillRect/>
          </a:stretch>
        </p:blipFill>
        <p:spPr>
          <a:xfrm>
            <a:off x="98821" y="0"/>
            <a:ext cx="6831808" cy="6858000"/>
          </a:xfrm>
          <a:prstGeom prst="rect">
            <a:avLst/>
          </a:prstGeom>
        </p:spPr>
      </p:pic>
      <p:sp>
        <p:nvSpPr>
          <p:cNvPr id="6" name="TextBox 5">
            <a:extLst>
              <a:ext uri="{FF2B5EF4-FFF2-40B4-BE49-F238E27FC236}">
                <a16:creationId xmlns:a16="http://schemas.microsoft.com/office/drawing/2014/main" id="{F99298C1-97F1-402D-9CF4-39AE52DDB4CC}"/>
              </a:ext>
            </a:extLst>
          </p:cNvPr>
          <p:cNvSpPr txBox="1"/>
          <p:nvPr/>
        </p:nvSpPr>
        <p:spPr>
          <a:xfrm>
            <a:off x="6689372" y="218242"/>
            <a:ext cx="5430441" cy="649408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sz="2400" dirty="0">
                <a:latin typeface="Arial" panose="020B0604020202020204" pitchFamily="34" charset="0"/>
                <a:cs typeface="Arial" panose="020B0604020202020204" pitchFamily="34" charset="0"/>
              </a:rPr>
              <a:t>Twice same ‚action‘: A soccer ball hits a car. </a:t>
            </a:r>
          </a:p>
          <a:p>
            <a:r>
              <a:rPr lang="en-US" sz="2400" dirty="0">
                <a:latin typeface="Arial" panose="020B0604020202020204" pitchFamily="34" charset="0"/>
                <a:cs typeface="Arial" panose="020B0604020202020204" pitchFamily="34" charset="0"/>
              </a:rPr>
              <a:t>Outcome </a:t>
            </a:r>
            <a:r>
              <a:rPr lang="en-US"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depends</a:t>
            </a:r>
            <a:r>
              <a:rPr lang="en-US" sz="2400" dirty="0">
                <a:latin typeface="Arial" panose="020B0604020202020204" pitchFamily="34" charset="0"/>
                <a:cs typeface="Arial" panose="020B0604020202020204" pitchFamily="34" charset="0"/>
              </a:rPr>
              <a:t>.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 Summer, dry road surface: </a:t>
            </a:r>
            <a:r>
              <a:rPr lang="en-US" sz="2400" dirty="0">
                <a:solidFill>
                  <a:srgbClr val="0000FF"/>
                </a:solidFill>
                <a:latin typeface="Arial" panose="020B0604020202020204" pitchFamily="34" charset="0"/>
                <a:cs typeface="Arial" panose="020B0604020202020204" pitchFamily="34" charset="0"/>
              </a:rPr>
              <a:t>Nothing</a:t>
            </a:r>
            <a:r>
              <a:rPr lang="en-US" sz="2400" dirty="0">
                <a:latin typeface="Arial" panose="020B0604020202020204" pitchFamily="34" charset="0"/>
                <a:cs typeface="Arial" panose="020B0604020202020204" pitchFamily="34" charset="0"/>
              </a:rPr>
              <a:t>. ● Winter, as the car is already </a:t>
            </a:r>
            <a:r>
              <a:rPr lang="en-US" sz="2400" dirty="0" err="1">
                <a:latin typeface="Arial" panose="020B0604020202020204" pitchFamily="34" charset="0"/>
                <a:cs typeface="Arial" panose="020B0604020202020204" pitchFamily="34" charset="0"/>
              </a:rPr>
              <a:t>preca-riously</a:t>
            </a:r>
            <a:r>
              <a:rPr lang="en-US" sz="2400" dirty="0">
                <a:latin typeface="Arial" panose="020B0604020202020204" pitchFamily="34" charset="0"/>
                <a:cs typeface="Arial" panose="020B0604020202020204" pitchFamily="34" charset="0"/>
              </a:rPr>
              <a:t> parked on the </a:t>
            </a:r>
            <a:r>
              <a:rPr lang="en-US" sz="2400" dirty="0">
                <a:solidFill>
                  <a:schemeClr val="accent1">
                    <a:lumMod val="75000"/>
                  </a:schemeClr>
                </a:solidFill>
                <a:latin typeface="Arial" panose="020B0604020202020204" pitchFamily="34" charset="0"/>
                <a:cs typeface="Arial" panose="020B0604020202020204" pitchFamily="34" charset="0"/>
              </a:rPr>
              <a:t>icy surface</a:t>
            </a:r>
            <a:r>
              <a:rPr lang="en-US" sz="2400" dirty="0">
                <a:latin typeface="Arial" panose="020B0604020202020204" pitchFamily="34" charset="0"/>
                <a:cs typeface="Arial" panose="020B0604020202020204" pitchFamily="34" charset="0"/>
              </a:rPr>
              <a:t>, the ball’s impact is enough to send the car </a:t>
            </a:r>
            <a:r>
              <a:rPr lang="en-US" sz="2400" dirty="0">
                <a:solidFill>
                  <a:srgbClr val="0000FF"/>
                </a:solidFill>
                <a:latin typeface="Arial" panose="020B0604020202020204" pitchFamily="34" charset="0"/>
                <a:cs typeface="Arial" panose="020B0604020202020204" pitchFamily="34" charset="0"/>
              </a:rPr>
              <a:t>downhill</a:t>
            </a:r>
            <a:r>
              <a:rPr lang="en-US" sz="2400" dirty="0">
                <a:latin typeface="Arial" panose="020B0604020202020204" pitchFamily="34" charset="0"/>
                <a:cs typeface="Arial" panose="020B0604020202020204" pitchFamily="34" charset="0"/>
              </a:rPr>
              <a:t> (</a:t>
            </a:r>
            <a:r>
              <a:rPr lang="en-US" sz="2400" dirty="0">
                <a:solidFill>
                  <a:schemeClr val="tx1">
                    <a:lumMod val="50000"/>
                    <a:lumOff val="50000"/>
                  </a:schemeClr>
                </a:solidFill>
                <a:latin typeface="Arial" panose="020B0604020202020204" pitchFamily="34" charset="0"/>
                <a:cs typeface="Arial" panose="020B0604020202020204" pitchFamily="34" charset="0"/>
              </a:rPr>
              <a:t>until, say, to the next tree to stop it</a:t>
            </a:r>
            <a:r>
              <a:rPr lang="en-US" sz="2400" dirty="0">
                <a:latin typeface="Arial" panose="020B0604020202020204" pitchFamily="34" charset="0"/>
                <a:cs typeface="Arial" panose="020B0604020202020204" pitchFamily="34" charset="0"/>
              </a:rPr>
              <a:t>). </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No ball </a:t>
            </a:r>
            <a:r>
              <a:rPr lang="en-US" sz="2400" i="1" dirty="0">
                <a:latin typeface="Arial" panose="020B0604020202020204" pitchFamily="34" charset="0"/>
                <a:cs typeface="Arial" panose="020B0604020202020204" pitchFamily="34" charset="0"/>
              </a:rPr>
              <a:t>vs</a:t>
            </a:r>
            <a:r>
              <a:rPr lang="en-US" sz="2400" dirty="0">
                <a:latin typeface="Arial" panose="020B0604020202020204" pitchFamily="34" charset="0"/>
                <a:cs typeface="Arial" panose="020B0604020202020204" pitchFamily="34" charset="0"/>
              </a:rPr>
              <a:t>. a ball hitting. Outcome !?</a:t>
            </a:r>
          </a:p>
          <a:p>
            <a:r>
              <a:rPr lang="en-US" sz="2400" dirty="0">
                <a:latin typeface="Arial" panose="020B0604020202020204" pitchFamily="34" charset="0"/>
                <a:cs typeface="Arial" panose="020B0604020202020204" pitchFamily="34" charset="0"/>
              </a:rPr>
              <a:t>Good </a:t>
            </a:r>
            <a:r>
              <a:rPr lang="en-US" sz="2400" i="1" dirty="0">
                <a:latin typeface="Arial" panose="020B0604020202020204" pitchFamily="34" charset="0"/>
                <a:cs typeface="Arial" panose="020B0604020202020204" pitchFamily="34" charset="0"/>
              </a:rPr>
              <a:t>vs</a:t>
            </a:r>
            <a:r>
              <a:rPr lang="en-US" sz="2400" dirty="0">
                <a:latin typeface="Arial" panose="020B0604020202020204" pitchFamily="34" charset="0"/>
                <a:cs typeface="Arial" panose="020B0604020202020204" pitchFamily="34" charset="0"/>
              </a:rPr>
              <a:t>. low </a:t>
            </a:r>
            <a:r>
              <a:rPr lang="en-US" sz="2400" dirty="0" err="1">
                <a:latin typeface="Arial" panose="020B0604020202020204" pitchFamily="34" charset="0"/>
                <a:cs typeface="Arial" panose="020B0604020202020204" pitchFamily="34" charset="0"/>
              </a:rPr>
              <a:t>tractation</a:t>
            </a:r>
            <a:r>
              <a:rPr lang="en-US" sz="2400" dirty="0">
                <a:latin typeface="Arial" panose="020B0604020202020204" pitchFamily="34" charset="0"/>
                <a:cs typeface="Arial" panose="020B0604020202020204" pitchFamily="34" charset="0"/>
              </a:rPr>
              <a:t>. Outcome !?</a:t>
            </a:r>
          </a:p>
          <a:p>
            <a:endParaRPr lang="en-US" sz="2400" dirty="0">
              <a:latin typeface="Arial" panose="020B0604020202020204" pitchFamily="34" charset="0"/>
              <a:cs typeface="Arial" panose="020B0604020202020204" pitchFamily="34" charset="0"/>
            </a:endParaRPr>
          </a:p>
          <a:p>
            <a:r>
              <a:rPr lang="en-U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 impact of the one </a:t>
            </a:r>
            <a:r>
              <a:rPr lang="en-US" sz="26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depends </a:t>
            </a:r>
            <a:r>
              <a:rPr lang="en-U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on the status of the other. </a:t>
            </a:r>
          </a:p>
          <a:p>
            <a:endParaRPr lang="en-US" sz="26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That is what </a:t>
            </a:r>
            <a:r>
              <a:rPr lang="en-US" sz="26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INTERACTION </a:t>
            </a:r>
            <a:r>
              <a:rPr lang="en-US" sz="26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is!</a:t>
            </a:r>
          </a:p>
        </p:txBody>
      </p:sp>
      <p:sp>
        <p:nvSpPr>
          <p:cNvPr id="8" name="TextBox 7">
            <a:extLst>
              <a:ext uri="{FF2B5EF4-FFF2-40B4-BE49-F238E27FC236}">
                <a16:creationId xmlns:a16="http://schemas.microsoft.com/office/drawing/2014/main" id="{3226F837-A27F-4D22-81B3-953A035EBA35}"/>
              </a:ext>
            </a:extLst>
          </p:cNvPr>
          <p:cNvSpPr txBox="1"/>
          <p:nvPr/>
        </p:nvSpPr>
        <p:spPr>
          <a:xfrm>
            <a:off x="2982897" y="133165"/>
            <a:ext cx="345785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Interaction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it</a:t>
            </a:r>
            <a:r>
              <a:rPr lang="de-DE" dirty="0">
                <a:latin typeface="Arial" panose="020B0604020202020204" pitchFamily="34" charset="0"/>
                <a:cs typeface="Arial" panose="020B0604020202020204" pitchFamily="34" charset="0"/>
              </a:rPr>
              <a:t>“ </a:t>
            </a:r>
            <a:r>
              <a:rPr lang="de-DE"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depends</a:t>
            </a:r>
            <a:r>
              <a:rPr lang="de-DE" dirty="0">
                <a:latin typeface="Arial" panose="020B0604020202020204" pitchFamily="34" charset="0"/>
                <a:cs typeface="Arial" panose="020B0604020202020204" pitchFamily="34" charset="0"/>
              </a:rPr>
              <a:t>.</a:t>
            </a:r>
          </a:p>
          <a:p>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Interaction</a:t>
            </a:r>
            <a:r>
              <a:rPr lang="en-GB" dirty="0">
                <a:latin typeface="Arial" panose="020B0604020202020204" pitchFamily="34" charset="0"/>
                <a:cs typeface="Arial" panose="020B0604020202020204" pitchFamily="34" charset="0"/>
              </a:rPr>
              <a:t> reveals itself through the element of</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surprise.</a:t>
            </a:r>
          </a:p>
        </p:txBody>
      </p:sp>
      <p:sp>
        <p:nvSpPr>
          <p:cNvPr id="9" name="Textfeld 5">
            <a:extLst>
              <a:ext uri="{FF2B5EF4-FFF2-40B4-BE49-F238E27FC236}">
                <a16:creationId xmlns:a16="http://schemas.microsoft.com/office/drawing/2014/main" id="{DF4C72DB-2784-417F-B207-A6BCA9B3A014}"/>
              </a:ext>
            </a:extLst>
          </p:cNvPr>
          <p:cNvSpPr txBox="1"/>
          <p:nvPr/>
        </p:nvSpPr>
        <p:spPr>
          <a:xfrm>
            <a:off x="40055" y="6329227"/>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64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815415" y="4394587"/>
            <a:ext cx="5294770"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For G and E, you have already earlier seen this. Their joint impact can as well be formalized as G main effect and E main effect and then some ‚space‘ left for expected ;-) surprises (aka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interactions).</a:t>
            </a:r>
          </a:p>
        </p:txBody>
      </p:sp>
      <p:sp>
        <p:nvSpPr>
          <p:cNvPr id="5" name="TextBox 4"/>
          <p:cNvSpPr txBox="1"/>
          <p:nvPr/>
        </p:nvSpPr>
        <p:spPr>
          <a:xfrm>
            <a:off x="46567" y="39837"/>
            <a:ext cx="1206361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Interaction</a:t>
            </a:r>
            <a:r>
              <a:rPr lang="en-GB" sz="2400" dirty="0">
                <a:latin typeface="Arial" panose="020B0604020202020204" pitchFamily="34" charset="0"/>
                <a:cs typeface="Arial" panose="020B0604020202020204" pitchFamily="34" charset="0"/>
              </a:rPr>
              <a:t> between ‚Sources of Variation‘. One concept, used again and again.</a:t>
            </a:r>
          </a:p>
        </p:txBody>
      </p:sp>
      <p:sp>
        <p:nvSpPr>
          <p:cNvPr id="8" name="Textfeld 5"/>
          <p:cNvSpPr txBox="1"/>
          <p:nvPr/>
        </p:nvSpPr>
        <p:spPr>
          <a:xfrm>
            <a:off x="11374316" y="6340962"/>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1A7D347A-50D0-4258-A43D-269D3D1EFE4E}"/>
              </a:ext>
            </a:extLst>
          </p:cNvPr>
          <p:cNvGraphicFramePr>
            <a:graphicFrameLocks noGrp="1"/>
          </p:cNvGraphicFramePr>
          <p:nvPr>
            <p:extLst>
              <p:ext uri="{D42A27DB-BD31-4B8C-83A1-F6EECF244321}">
                <p14:modId xmlns:p14="http://schemas.microsoft.com/office/powerpoint/2010/main" val="847696096"/>
              </p:ext>
            </p:extLst>
          </p:nvPr>
        </p:nvGraphicFramePr>
        <p:xfrm>
          <a:off x="118128" y="749247"/>
          <a:ext cx="6599768" cy="5212080"/>
        </p:xfrm>
        <a:graphic>
          <a:graphicData uri="http://schemas.openxmlformats.org/drawingml/2006/table">
            <a:tbl>
              <a:tblPr firstRow="1" firstCol="1" lastRow="1" lastCol="1" bandRow="1" bandCol="1">
                <a:effectLst>
                  <a:outerShdw blurRad="50800" dist="38100" dir="2700000" algn="tl" rotWithShape="0">
                    <a:prstClr val="black">
                      <a:alpha val="40000"/>
                    </a:prstClr>
                  </a:outerShdw>
                </a:effectLst>
              </a:tblPr>
              <a:tblGrid>
                <a:gridCol w="1649942">
                  <a:extLst>
                    <a:ext uri="{9D8B030D-6E8A-4147-A177-3AD203B41FA5}">
                      <a16:colId xmlns:a16="http://schemas.microsoft.com/office/drawing/2014/main" val="2399729453"/>
                    </a:ext>
                  </a:extLst>
                </a:gridCol>
                <a:gridCol w="2474913">
                  <a:extLst>
                    <a:ext uri="{9D8B030D-6E8A-4147-A177-3AD203B41FA5}">
                      <a16:colId xmlns:a16="http://schemas.microsoft.com/office/drawing/2014/main" val="1374025722"/>
                    </a:ext>
                  </a:extLst>
                </a:gridCol>
                <a:gridCol w="2474913">
                  <a:extLst>
                    <a:ext uri="{9D8B030D-6E8A-4147-A177-3AD203B41FA5}">
                      <a16:colId xmlns:a16="http://schemas.microsoft.com/office/drawing/2014/main" val="2414487853"/>
                    </a:ext>
                  </a:extLst>
                </a:gridCol>
              </a:tblGrid>
              <a:tr h="255961">
                <a:tc gridSpan="3">
                  <a:txBody>
                    <a:bodyPr/>
                    <a:lstStyle/>
                    <a:p>
                      <a:pP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Dominant-recessive </a:t>
                      </a:r>
                      <a:r>
                        <a:rPr lang="en-GB" sz="18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gene (inter-)action</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between the two allelic versions of a gene</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88076333"/>
                  </a:ext>
                </a:extLst>
              </a:tr>
              <a:tr h="255961">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Alleles </a:t>
                      </a:r>
                      <a:r>
                        <a:rPr lang="en-GB" sz="1800" dirty="0">
                          <a:effectLst/>
                          <a:latin typeface="Arial" panose="020B0604020202020204" pitchFamily="34" charset="0"/>
                          <a:ea typeface="Times New Roman" panose="02020603050405020304" pitchFamily="18" charset="0"/>
                          <a:cs typeface="Arial" panose="020B0604020202020204" pitchFamily="34" charset="0"/>
                        </a:rPr>
                        <a: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 </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16166431"/>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58479455"/>
                  </a:ext>
                </a:extLst>
              </a:tr>
              <a:tr h="255961">
                <a:tc>
                  <a:txBody>
                    <a:bodyPr/>
                    <a:lstStyle/>
                    <a:p>
                      <a:pPr algn="ctr">
                        <a:spcAft>
                          <a:spcPts val="0"/>
                        </a:spcAft>
                      </a:pPr>
                      <a:r>
                        <a:rPr lang="en-GB" sz="18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Δ</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ctr">
                        <a:spcAft>
                          <a:spcPts val="0"/>
                        </a:spcAft>
                      </a:pPr>
                      <a:r>
                        <a:rPr lang="en-GB" sz="1800" i="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0              </a:t>
                      </a:r>
                      <a:r>
                        <a:rPr lang="en-GB" sz="1800" i="1">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r>
                        <a:rPr lang="en-GB" sz="1800" i="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4108430358"/>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14</a:t>
                      </a:r>
                    </a:p>
                  </a:txBody>
                  <a:tcPr marL="63990" marR="63990" marT="0"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2604238275"/>
                  </a:ext>
                </a:extLst>
              </a:tr>
              <a:tr h="255961">
                <a:tc gridSpan="3">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 </a:t>
                      </a:r>
                    </a:p>
                  </a:txBody>
                  <a:tcPr marL="63990" marR="63990" marT="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55472775"/>
                  </a:ext>
                </a:extLst>
              </a:tr>
              <a:tr h="255961">
                <a:tc gridSpan="3">
                  <a:txBody>
                    <a:bodyPr/>
                    <a:lstStyle/>
                    <a:p>
                      <a:pPr>
                        <a:spcAft>
                          <a:spcPts val="0"/>
                        </a:spcAft>
                      </a:pPr>
                      <a:r>
                        <a:rPr lang="en-GB" sz="180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Epistatic interaction </a:t>
                      </a:r>
                      <a:r>
                        <a:rPr lang="en-GB" sz="1800">
                          <a:effectLst/>
                          <a:latin typeface="Arial" panose="020B0604020202020204" pitchFamily="34" charset="0"/>
                          <a:ea typeface="Times New Roman" panose="02020603050405020304" pitchFamily="18" charset="0"/>
                          <a:cs typeface="Times New Roman" panose="02020603050405020304" pitchFamily="18" charset="0"/>
                        </a:rPr>
                        <a:t>between two homozygous loci </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79710473"/>
                  </a:ext>
                </a:extLst>
              </a:tr>
              <a:tr h="255961">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Loci </a:t>
                      </a:r>
                      <a:r>
                        <a:rPr lang="en-GB" sz="1800" dirty="0">
                          <a:effectLst/>
                          <a:latin typeface="Arial" panose="020B0604020202020204" pitchFamily="34" charset="0"/>
                          <a:ea typeface="Times New Roman" panose="02020603050405020304" pitchFamily="18" charset="0"/>
                          <a:cs typeface="Arial" panose="020B0604020202020204" pitchFamily="34" charset="0"/>
                        </a:rPr>
                        <a: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BB</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bb</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31859340"/>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b="1">
                          <a:effectLst/>
                          <a:latin typeface="Arial" panose="020B0604020202020204" pitchFamily="34" charset="0"/>
                          <a:ea typeface="Times New Roman" panose="02020603050405020304" pitchFamily="18" charset="0"/>
                          <a:cs typeface="Times New Roman" panose="02020603050405020304" pitchFamily="18" charset="0"/>
                        </a:rPr>
                        <a:t>20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12244369"/>
                  </a:ext>
                </a:extLst>
              </a:tr>
              <a:tr h="255961">
                <a:tc>
                  <a:txBody>
                    <a:bodyPr/>
                    <a:lstStyle/>
                    <a:p>
                      <a:pPr algn="ctr">
                        <a:spcAft>
                          <a:spcPts val="0"/>
                        </a:spcAft>
                      </a:pPr>
                      <a:r>
                        <a:rPr lang="en-GB" sz="1800" i="1">
                          <a:solidFill>
                            <a:srgbClr val="FF0000"/>
                          </a:solidFill>
                          <a:effectLst/>
                          <a:latin typeface="Arial" panose="020B0604020202020204" pitchFamily="34" charset="0"/>
                          <a:ea typeface="Times New Roman" panose="02020603050405020304" pitchFamily="18" charset="0"/>
                          <a:cs typeface="Arial" panose="020B0604020202020204" pitchFamily="34" charset="0"/>
                        </a:rPr>
                        <a:t>Δ</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ctr">
                        <a:spcAft>
                          <a:spcPts val="0"/>
                        </a:spcAft>
                      </a:pPr>
                      <a:r>
                        <a:rPr lang="en-GB" sz="1800" i="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0               </a:t>
                      </a:r>
                      <a:r>
                        <a:rPr lang="en-GB" sz="18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GB" sz="1800" i="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1977411145"/>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ctr">
                        <a:spcAft>
                          <a:spcPts val="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ctr">
                        <a:spcAft>
                          <a:spcPts val="0"/>
                        </a:spcAft>
                      </a:pPr>
                      <a:r>
                        <a:rPr lang="en-GB" sz="180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14</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756333859"/>
                  </a:ext>
                </a:extLst>
              </a:tr>
              <a:tr h="255961">
                <a:tc gridSpan="3">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 </a:t>
                      </a:r>
                    </a:p>
                  </a:txBody>
                  <a:tcPr marL="63990" marR="63990" marT="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8167617"/>
                  </a:ext>
                </a:extLst>
              </a:tr>
              <a:tr h="255961">
                <a:tc gridSpan="3">
                  <a:txBody>
                    <a:bodyPr/>
                    <a:lstStyle/>
                    <a:p>
                      <a:pPr>
                        <a:spcAft>
                          <a:spcPts val="0"/>
                        </a:spcAft>
                      </a:pPr>
                      <a:r>
                        <a:rPr lang="en-GB" sz="18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Interaction</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between genotype and environmental impact on the phenotypic value</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56524362"/>
                  </a:ext>
                </a:extLst>
              </a:tr>
              <a:tr h="255961">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S. of V</a:t>
                      </a:r>
                      <a:r>
                        <a:rPr lang="en-GB" sz="1800" baseline="0" dirty="0">
                          <a:effectLst/>
                          <a:latin typeface="Arial" panose="020B0604020202020204" pitchFamily="34" charset="0"/>
                          <a:ea typeface="Times New Roman" panose="02020603050405020304" pitchFamily="18" charset="0"/>
                          <a:cs typeface="Times New Roman" panose="02020603050405020304" pitchFamily="18" charset="0"/>
                        </a:rPr>
                        <a:t>ar. </a:t>
                      </a:r>
                      <a:r>
                        <a:rPr lang="en-GB" sz="1800" dirty="0">
                          <a:effectLst/>
                          <a:latin typeface="Arial" panose="020B0604020202020204" pitchFamily="34" charset="0"/>
                          <a:ea typeface="Times New Roman" panose="02020603050405020304" pitchFamily="18" charset="0"/>
                          <a:cs typeface="Arial" panose="020B0604020202020204" pitchFamily="34" charset="0"/>
                        </a:rPr>
                        <a: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Environm. 1</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Environm. 2</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29104101"/>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Genotype 1</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16245898"/>
                  </a:ext>
                </a:extLst>
              </a:tr>
              <a:tr h="255961">
                <a:tc>
                  <a:txBody>
                    <a:bodyPr/>
                    <a:lstStyle/>
                    <a:p>
                      <a:pPr algn="ctr">
                        <a:spcAft>
                          <a:spcPts val="0"/>
                        </a:spcAft>
                      </a:pPr>
                      <a:r>
                        <a:rPr lang="en-GB" sz="18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Δ</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ctr">
                        <a:spcAft>
                          <a:spcPts val="0"/>
                        </a:spcAft>
                      </a:pPr>
                      <a:r>
                        <a:rPr lang="en-GB" sz="1800" i="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0               </a:t>
                      </a:r>
                      <a:r>
                        <a:rPr lang="en-GB" sz="18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r>
                        <a:rPr lang="en-GB" sz="1800" i="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197680636"/>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Genotype 2</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14</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43814438"/>
                  </a:ext>
                </a:extLst>
              </a:tr>
            </a:tbl>
          </a:graphicData>
        </a:graphic>
      </p:graphicFrame>
    </p:spTree>
    <p:extLst>
      <p:ext uri="{BB962C8B-B14F-4D97-AF65-F5344CB8AC3E}">
        <p14:creationId xmlns:p14="http://schemas.microsoft.com/office/powerpoint/2010/main" val="1512868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1965" y="6059326"/>
            <a:ext cx="1207346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For G and E, you have already earlier seen this. Their joint impact can as well be formalized as G main effect and E main effect and then some ‚space‘ left for expected ;-) surprises (</a:t>
            </a:r>
            <a:r>
              <a:rPr lang="en-GB" i="1" dirty="0">
                <a:solidFill>
                  <a:schemeClr val="tx1">
                    <a:lumMod val="50000"/>
                    <a:lumOff val="50000"/>
                  </a:schemeClr>
                </a:solidFill>
                <a:latin typeface="Arial" panose="020B0604020202020204" pitchFamily="34" charset="0"/>
                <a:cs typeface="Arial" panose="020B0604020202020204" pitchFamily="34" charset="0"/>
              </a:rPr>
              <a:t>aka</a:t>
            </a:r>
            <a:r>
              <a:rPr lang="en-GB" dirty="0">
                <a:solidFill>
                  <a:schemeClr val="tx1">
                    <a:lumMod val="50000"/>
                    <a:lumOff val="50000"/>
                  </a:schemeClr>
                </a:solidFill>
                <a:latin typeface="Arial" panose="020B0604020202020204" pitchFamily="34" charset="0"/>
                <a:cs typeface="Arial" panose="020B0604020202020204" pitchFamily="34" charset="0"/>
              </a:rPr>
              <a:t> the </a:t>
            </a:r>
            <a:r>
              <a:rPr lang="en-GB" dirty="0" err="1">
                <a:solidFill>
                  <a:schemeClr val="tx1">
                    <a:lumMod val="50000"/>
                    <a:lumOff val="50000"/>
                  </a:schemeClr>
                </a:solidFill>
                <a:latin typeface="Arial" panose="020B0604020202020204" pitchFamily="34" charset="0"/>
                <a:cs typeface="Arial" panose="020B0604020202020204" pitchFamily="34" charset="0"/>
              </a:rPr>
              <a:t>GxE</a:t>
            </a:r>
            <a:r>
              <a:rPr lang="en-GB" dirty="0">
                <a:solidFill>
                  <a:schemeClr val="tx1">
                    <a:lumMod val="50000"/>
                    <a:lumOff val="50000"/>
                  </a:schemeClr>
                </a:solidFill>
                <a:latin typeface="Arial" panose="020B0604020202020204" pitchFamily="34" charset="0"/>
                <a:cs typeface="Arial" panose="020B0604020202020204" pitchFamily="34" charset="0"/>
              </a:rPr>
              <a:t> interactions).</a:t>
            </a:r>
          </a:p>
        </p:txBody>
      </p:sp>
      <p:graphicFrame>
        <p:nvGraphicFramePr>
          <p:cNvPr id="3" name="Table 2"/>
          <p:cNvGraphicFramePr>
            <a:graphicFrameLocks noGrp="1"/>
          </p:cNvGraphicFramePr>
          <p:nvPr>
            <p:extLst>
              <p:ext uri="{D42A27DB-BD31-4B8C-83A1-F6EECF244321}">
                <p14:modId xmlns:p14="http://schemas.microsoft.com/office/powerpoint/2010/main" val="1282585276"/>
              </p:ext>
            </p:extLst>
          </p:nvPr>
        </p:nvGraphicFramePr>
        <p:xfrm>
          <a:off x="118128" y="749247"/>
          <a:ext cx="6599768" cy="5212080"/>
        </p:xfrm>
        <a:graphic>
          <a:graphicData uri="http://schemas.openxmlformats.org/drawingml/2006/table">
            <a:tbl>
              <a:tblPr firstRow="1" firstCol="1" lastRow="1" lastCol="1" bandRow="1" bandCol="1">
                <a:effectLst>
                  <a:outerShdw blurRad="50800" dist="38100" dir="2700000" algn="tl" rotWithShape="0">
                    <a:prstClr val="black">
                      <a:alpha val="40000"/>
                    </a:prstClr>
                  </a:outerShdw>
                </a:effectLst>
              </a:tblPr>
              <a:tblGrid>
                <a:gridCol w="1649942">
                  <a:extLst>
                    <a:ext uri="{9D8B030D-6E8A-4147-A177-3AD203B41FA5}">
                      <a16:colId xmlns:a16="http://schemas.microsoft.com/office/drawing/2014/main" val="2399729453"/>
                    </a:ext>
                  </a:extLst>
                </a:gridCol>
                <a:gridCol w="2474913">
                  <a:extLst>
                    <a:ext uri="{9D8B030D-6E8A-4147-A177-3AD203B41FA5}">
                      <a16:colId xmlns:a16="http://schemas.microsoft.com/office/drawing/2014/main" val="1374025722"/>
                    </a:ext>
                  </a:extLst>
                </a:gridCol>
                <a:gridCol w="2474913">
                  <a:extLst>
                    <a:ext uri="{9D8B030D-6E8A-4147-A177-3AD203B41FA5}">
                      <a16:colId xmlns:a16="http://schemas.microsoft.com/office/drawing/2014/main" val="2414487853"/>
                    </a:ext>
                  </a:extLst>
                </a:gridCol>
              </a:tblGrid>
              <a:tr h="255961">
                <a:tc gridSpan="3">
                  <a:txBody>
                    <a:bodyPr/>
                    <a:lstStyle/>
                    <a:p>
                      <a:pP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Dominant-recessive </a:t>
                      </a:r>
                      <a:r>
                        <a:rPr lang="en-GB" sz="18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gene (inter-)action</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between the two allelic versions of a gene</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88076333"/>
                  </a:ext>
                </a:extLst>
              </a:tr>
              <a:tr h="255961">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Alleles </a:t>
                      </a:r>
                      <a:r>
                        <a:rPr lang="en-GB" sz="1800" dirty="0">
                          <a:effectLst/>
                          <a:latin typeface="Arial" panose="020B0604020202020204" pitchFamily="34" charset="0"/>
                          <a:ea typeface="Times New Roman" panose="02020603050405020304" pitchFamily="18" charset="0"/>
                          <a:cs typeface="Arial" panose="020B0604020202020204" pitchFamily="34" charset="0"/>
                        </a:rPr>
                        <a: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 </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816166431"/>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58479455"/>
                  </a:ext>
                </a:extLst>
              </a:tr>
              <a:tr h="255961">
                <a:tc>
                  <a:txBody>
                    <a:bodyPr/>
                    <a:lstStyle/>
                    <a:p>
                      <a:pPr algn="ctr">
                        <a:spcAft>
                          <a:spcPts val="0"/>
                        </a:spcAft>
                      </a:pPr>
                      <a:r>
                        <a:rPr lang="en-GB" sz="18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Δ</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ctr">
                        <a:spcAft>
                          <a:spcPts val="0"/>
                        </a:spcAft>
                      </a:pPr>
                      <a:r>
                        <a:rPr lang="en-GB" sz="1800" i="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0              </a:t>
                      </a:r>
                      <a:r>
                        <a:rPr lang="en-GB" sz="1800" i="1">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r>
                        <a:rPr lang="en-GB" sz="1800" i="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6</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4108430358"/>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14</a:t>
                      </a:r>
                    </a:p>
                  </a:txBody>
                  <a:tcPr marL="63990" marR="63990" marT="0"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2604238275"/>
                  </a:ext>
                </a:extLst>
              </a:tr>
              <a:tr h="255961">
                <a:tc gridSpan="3">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 </a:t>
                      </a:r>
                    </a:p>
                  </a:txBody>
                  <a:tcPr marL="63990" marR="63990" marT="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55472775"/>
                  </a:ext>
                </a:extLst>
              </a:tr>
              <a:tr h="255961">
                <a:tc gridSpan="3">
                  <a:txBody>
                    <a:bodyPr/>
                    <a:lstStyle/>
                    <a:p>
                      <a:pPr>
                        <a:spcAft>
                          <a:spcPts val="0"/>
                        </a:spcAft>
                      </a:pPr>
                      <a:r>
                        <a:rPr lang="en-GB" sz="180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Epistatic interaction </a:t>
                      </a:r>
                      <a:r>
                        <a:rPr lang="en-GB" sz="1800">
                          <a:effectLst/>
                          <a:latin typeface="Arial" panose="020B0604020202020204" pitchFamily="34" charset="0"/>
                          <a:ea typeface="Times New Roman" panose="02020603050405020304" pitchFamily="18" charset="0"/>
                          <a:cs typeface="Times New Roman" panose="02020603050405020304" pitchFamily="18" charset="0"/>
                        </a:rPr>
                        <a:t>between two homozygous loci </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79710473"/>
                  </a:ext>
                </a:extLst>
              </a:tr>
              <a:tr h="255961">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Loci </a:t>
                      </a:r>
                      <a:r>
                        <a:rPr lang="en-GB" sz="1800" dirty="0">
                          <a:effectLst/>
                          <a:latin typeface="Arial" panose="020B0604020202020204" pitchFamily="34" charset="0"/>
                          <a:ea typeface="Times New Roman" panose="02020603050405020304" pitchFamily="18" charset="0"/>
                          <a:cs typeface="Arial" panose="020B0604020202020204" pitchFamily="34" charset="0"/>
                        </a:rPr>
                        <a: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BB</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bb</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31859340"/>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b="1">
                          <a:effectLst/>
                          <a:latin typeface="Arial" panose="020B0604020202020204" pitchFamily="34" charset="0"/>
                          <a:ea typeface="Times New Roman" panose="02020603050405020304" pitchFamily="18" charset="0"/>
                          <a:cs typeface="Times New Roman" panose="02020603050405020304" pitchFamily="18" charset="0"/>
                        </a:rPr>
                        <a:t>20</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512244369"/>
                  </a:ext>
                </a:extLst>
              </a:tr>
              <a:tr h="255961">
                <a:tc>
                  <a:txBody>
                    <a:bodyPr/>
                    <a:lstStyle/>
                    <a:p>
                      <a:pPr algn="ctr">
                        <a:spcAft>
                          <a:spcPts val="0"/>
                        </a:spcAft>
                      </a:pPr>
                      <a:r>
                        <a:rPr lang="en-GB" sz="1800" i="1">
                          <a:solidFill>
                            <a:srgbClr val="FF0000"/>
                          </a:solidFill>
                          <a:effectLst/>
                          <a:latin typeface="Arial" panose="020B0604020202020204" pitchFamily="34" charset="0"/>
                          <a:ea typeface="Times New Roman" panose="02020603050405020304" pitchFamily="18" charset="0"/>
                          <a:cs typeface="Arial" panose="020B0604020202020204" pitchFamily="34" charset="0"/>
                        </a:rPr>
                        <a:t>Δ</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ctr">
                        <a:spcAft>
                          <a:spcPts val="0"/>
                        </a:spcAft>
                      </a:pPr>
                      <a:r>
                        <a:rPr lang="en-GB" sz="1800" i="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0               </a:t>
                      </a:r>
                      <a:r>
                        <a:rPr lang="en-GB" sz="18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GB" sz="1800" i="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1977411145"/>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aa</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ctr">
                        <a:spcAft>
                          <a:spcPts val="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20</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ctr">
                        <a:spcAft>
                          <a:spcPts val="0"/>
                        </a:spcAft>
                      </a:pPr>
                      <a:r>
                        <a:rPr lang="en-GB" sz="1800">
                          <a:solidFill>
                            <a:srgbClr val="333333"/>
                          </a:solidFill>
                          <a:effectLst/>
                          <a:latin typeface="Arial" panose="020B0604020202020204" pitchFamily="34" charset="0"/>
                          <a:ea typeface="Times New Roman" panose="02020603050405020304" pitchFamily="18" charset="0"/>
                          <a:cs typeface="Times New Roman" panose="02020603050405020304" pitchFamily="18" charset="0"/>
                        </a:rPr>
                        <a:t>14</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a:noFill/>
                    </a:lnR>
                    <a:lnT w="12700" cap="flat" cmpd="sng"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756333859"/>
                  </a:ext>
                </a:extLst>
              </a:tr>
              <a:tr h="255961">
                <a:tc gridSpan="3">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 </a:t>
                      </a:r>
                    </a:p>
                  </a:txBody>
                  <a:tcPr marL="63990" marR="63990" marT="0" marB="0" anchor="ctr">
                    <a:lnL>
                      <a:noFill/>
                    </a:lnL>
                    <a:lnR>
                      <a:noFill/>
                    </a:lnR>
                    <a:lnT>
                      <a:noFill/>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8167617"/>
                  </a:ext>
                </a:extLst>
              </a:tr>
              <a:tr h="255961">
                <a:tc gridSpan="3">
                  <a:txBody>
                    <a:bodyPr/>
                    <a:lstStyle/>
                    <a:p>
                      <a:pPr>
                        <a:spcAft>
                          <a:spcPts val="0"/>
                        </a:spcAft>
                      </a:pPr>
                      <a:r>
                        <a:rPr lang="en-GB" sz="18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Interaction</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between genotype and environmental impact on the phenotypic value</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56524362"/>
                  </a:ext>
                </a:extLst>
              </a:tr>
              <a:tr h="255961">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S. of V</a:t>
                      </a:r>
                      <a:r>
                        <a:rPr lang="en-GB" sz="1800" baseline="0" dirty="0">
                          <a:effectLst/>
                          <a:latin typeface="Arial" panose="020B0604020202020204" pitchFamily="34" charset="0"/>
                          <a:ea typeface="Times New Roman" panose="02020603050405020304" pitchFamily="18" charset="0"/>
                          <a:cs typeface="Times New Roman" panose="02020603050405020304" pitchFamily="18" charset="0"/>
                        </a:rPr>
                        <a:t>ar. </a:t>
                      </a:r>
                      <a:r>
                        <a:rPr lang="en-GB" sz="1800" dirty="0">
                          <a:effectLst/>
                          <a:latin typeface="Arial" panose="020B0604020202020204" pitchFamily="34" charset="0"/>
                          <a:ea typeface="Times New Roman" panose="02020603050405020304" pitchFamily="18" charset="0"/>
                          <a:cs typeface="Arial" panose="020B0604020202020204" pitchFamily="34" charset="0"/>
                        </a:rPr>
                        <a: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Environm. 1</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Environm. 2</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29104101"/>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Genotype 1</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16245898"/>
                  </a:ext>
                </a:extLst>
              </a:tr>
              <a:tr h="255961">
                <a:tc>
                  <a:txBody>
                    <a:bodyPr/>
                    <a:lstStyle/>
                    <a:p>
                      <a:pPr algn="ctr">
                        <a:spcAft>
                          <a:spcPts val="0"/>
                        </a:spcAft>
                      </a:pPr>
                      <a:r>
                        <a:rPr lang="en-GB" sz="18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Δ</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algn="ctr">
                        <a:spcAft>
                          <a:spcPts val="0"/>
                        </a:spcAft>
                      </a:pPr>
                      <a:r>
                        <a:rPr lang="en-GB" sz="1800" i="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0               </a:t>
                      </a:r>
                      <a:r>
                        <a:rPr lang="en-GB" sz="1800" i="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a:t>
                      </a:r>
                      <a:r>
                        <a:rPr lang="en-GB" sz="1800" i="1"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                6</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197680636"/>
                  </a:ext>
                </a:extLst>
              </a:tr>
              <a:tr h="255961">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Genotype 2</a:t>
                      </a:r>
                    </a:p>
                  </a:txBody>
                  <a:tcPr marL="63990" marR="6399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a:effectLst/>
                          <a:latin typeface="Arial" panose="020B0604020202020204" pitchFamily="34" charset="0"/>
                          <a:ea typeface="Times New Roman" panose="02020603050405020304" pitchFamily="18" charset="0"/>
                          <a:cs typeface="Times New Roman" panose="02020603050405020304" pitchFamily="18" charset="0"/>
                        </a:rPr>
                        <a:t>20</a:t>
                      </a:r>
                    </a:p>
                  </a:txBody>
                  <a:tcPr marL="63990" marR="6399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14</a:t>
                      </a:r>
                    </a:p>
                  </a:txBody>
                  <a:tcPr marL="63990" marR="6399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43814438"/>
                  </a:ext>
                </a:extLst>
              </a:tr>
            </a:tbl>
          </a:graphicData>
        </a:graphic>
      </p:graphicFrame>
      <p:sp>
        <p:nvSpPr>
          <p:cNvPr id="5" name="TextBox 4"/>
          <p:cNvSpPr txBox="1"/>
          <p:nvPr/>
        </p:nvSpPr>
        <p:spPr>
          <a:xfrm>
            <a:off x="46567" y="39837"/>
            <a:ext cx="12098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Interaction between ‚Sources of Variation‘. One concept, used again and again.</a:t>
            </a:r>
          </a:p>
        </p:txBody>
      </p:sp>
      <p:sp>
        <p:nvSpPr>
          <p:cNvPr id="4" name="TextBox 3"/>
          <p:cNvSpPr txBox="1"/>
          <p:nvPr/>
        </p:nvSpPr>
        <p:spPr>
          <a:xfrm>
            <a:off x="6807199" y="833967"/>
            <a:ext cx="5263755" cy="5078313"/>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Even the simple case of a dominant-recessive ‚cooperation‘ between the two alleles of a gene, such as between the wild type and the recessive mutant type of a tannin-content locus, can be understood as ‚interaction‘: If the first gamete contributed the dominant allele, say ‚A‘, then it is irrelevant for the phenotype whether the second allele contributes again ‚A‘ or ‚a‘. But, if the first gamete contributed ‚a‘, then it </a:t>
            </a:r>
            <a:r>
              <a:rPr lang="en-GB" dirty="0">
                <a:solidFill>
                  <a:srgbClr val="C00000"/>
                </a:solidFill>
                <a:latin typeface="Arial" panose="020B0604020202020204" pitchFamily="34" charset="0"/>
                <a:cs typeface="Arial" panose="020B0604020202020204" pitchFamily="34" charset="0"/>
              </a:rPr>
              <a:t>depends</a:t>
            </a:r>
            <a:r>
              <a:rPr lang="en-GB" dirty="0">
                <a:latin typeface="Arial" panose="020B0604020202020204" pitchFamily="34" charset="0"/>
                <a:cs typeface="Arial" panose="020B0604020202020204" pitchFamily="34" charset="0"/>
              </a:rPr>
              <a:t>. So, the contribution of the second gamete has or not-has an effect on the phenotype, </a:t>
            </a:r>
            <a:r>
              <a:rPr lang="en-GB" dirty="0">
                <a:solidFill>
                  <a:srgbClr val="C00000"/>
                </a:solidFill>
                <a:latin typeface="Arial" panose="020B0604020202020204" pitchFamily="34" charset="0"/>
                <a:cs typeface="Arial" panose="020B0604020202020204" pitchFamily="34" charset="0"/>
              </a:rPr>
              <a:t>depending</a:t>
            </a:r>
            <a:r>
              <a:rPr lang="en-GB" dirty="0">
                <a:latin typeface="Arial" panose="020B0604020202020204" pitchFamily="34" charset="0"/>
                <a:cs typeface="Arial" panose="020B0604020202020204" pitchFamily="34" charset="0"/>
              </a:rPr>
              <a:t> on the first gamete‘s contribution. ‘</a:t>
            </a:r>
            <a:r>
              <a:rPr lang="en-GB" dirty="0">
                <a:solidFill>
                  <a:srgbClr val="C00000"/>
                </a:solidFill>
                <a:latin typeface="Arial" panose="020B0604020202020204" pitchFamily="34" charset="0"/>
                <a:cs typeface="Arial" panose="020B0604020202020204" pitchFamily="34" charset="0"/>
              </a:rPr>
              <a:t>Depending</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r>
              <a:rPr lang="en-GB" dirty="0">
                <a:solidFill>
                  <a:srgbClr val="C00000"/>
                </a:solidFill>
                <a:latin typeface="Arial" panose="020B0604020202020204" pitchFamily="34" charset="0"/>
                <a:cs typeface="Arial" panose="020B0604020202020204" pitchFamily="34" charset="0"/>
              </a:rPr>
              <a:t>Interactio</a:t>
            </a:r>
            <a:r>
              <a:rPr lang="en-GB" dirty="0">
                <a:latin typeface="Arial" panose="020B0604020202020204" pitchFamily="34" charset="0"/>
                <a:cs typeface="Arial" panose="020B0604020202020204" pitchFamily="34" charset="0"/>
              </a:rPr>
              <a:t>n’. This is why sometimes ‚</a:t>
            </a:r>
            <a:r>
              <a:rPr lang="en-GB" dirty="0">
                <a:solidFill>
                  <a:srgbClr val="0000FF"/>
                </a:solidFill>
                <a:latin typeface="Arial" panose="020B0604020202020204" pitchFamily="34" charset="0"/>
                <a:cs typeface="Arial" panose="020B0604020202020204" pitchFamily="34" charset="0"/>
              </a:rPr>
              <a:t>intermediate</a:t>
            </a:r>
            <a:r>
              <a:rPr lang="en-GB" dirty="0">
                <a:latin typeface="Arial" panose="020B0604020202020204" pitchFamily="34" charset="0"/>
                <a:cs typeface="Arial" panose="020B0604020202020204" pitchFamily="34" charset="0"/>
              </a:rPr>
              <a:t>‘ gene action is called ‚</a:t>
            </a:r>
            <a:r>
              <a:rPr lang="en-GB" dirty="0">
                <a:solidFill>
                  <a:srgbClr val="0000FF"/>
                </a:solidFill>
                <a:latin typeface="Arial" panose="020B0604020202020204" pitchFamily="34" charset="0"/>
                <a:cs typeface="Arial" panose="020B0604020202020204" pitchFamily="34" charset="0"/>
              </a:rPr>
              <a:t>additive</a:t>
            </a:r>
            <a:r>
              <a:rPr lang="en-GB" dirty="0">
                <a:latin typeface="Arial" panose="020B0604020202020204" pitchFamily="34" charset="0"/>
                <a:cs typeface="Arial" panose="020B0604020202020204" pitchFamily="34" charset="0"/>
              </a:rPr>
              <a:t>‘, what is no good idea. It creates confusion with additive co-operation of </a:t>
            </a:r>
            <a:r>
              <a:rPr lang="en-GB" dirty="0">
                <a:solidFill>
                  <a:srgbClr val="0000FF"/>
                </a:solidFill>
                <a:latin typeface="Arial" panose="020B0604020202020204" pitchFamily="34" charset="0"/>
                <a:cs typeface="Arial" panose="020B0604020202020204" pitchFamily="34" charset="0"/>
              </a:rPr>
              <a:t>different</a:t>
            </a:r>
            <a:r>
              <a:rPr lang="en-GB" dirty="0">
                <a:latin typeface="Arial" panose="020B0604020202020204" pitchFamily="34" charset="0"/>
                <a:cs typeface="Arial" panose="020B0604020202020204" pitchFamily="34" charset="0"/>
              </a:rPr>
              <a:t> loci, which is synonymous with ‘</a:t>
            </a:r>
            <a:r>
              <a:rPr lang="en-GB" dirty="0">
                <a:solidFill>
                  <a:srgbClr val="0000FF"/>
                </a:solidFill>
                <a:latin typeface="Arial" panose="020B0604020202020204" pitchFamily="34" charset="0"/>
                <a:cs typeface="Arial" panose="020B0604020202020204" pitchFamily="34" charset="0"/>
              </a:rPr>
              <a:t>no epistasis</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Epistasis means non-additive cooperation </a:t>
            </a:r>
            <a:r>
              <a:rPr lang="en-GB" dirty="0">
                <a:solidFill>
                  <a:srgbClr val="0000FF"/>
                </a:solidFill>
                <a:latin typeface="Arial" panose="020B0604020202020204" pitchFamily="34" charset="0"/>
                <a:cs typeface="Arial" panose="020B0604020202020204" pitchFamily="34" charset="0"/>
              </a:rPr>
              <a:t>between</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loci.</a:t>
            </a:r>
            <a:r>
              <a:rPr lang="en-GB" dirty="0">
                <a:latin typeface="Arial" panose="020B0604020202020204" pitchFamily="34" charset="0"/>
                <a:cs typeface="Arial" panose="020B0604020202020204" pitchFamily="34" charset="0"/>
              </a:rPr>
              <a:t> </a:t>
            </a:r>
          </a:p>
        </p:txBody>
      </p:sp>
      <p:sp>
        <p:nvSpPr>
          <p:cNvPr id="8" name="Textfeld 5"/>
          <p:cNvSpPr txBox="1"/>
          <p:nvPr/>
        </p:nvSpPr>
        <p:spPr>
          <a:xfrm>
            <a:off x="11363261" y="5419265"/>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133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012" y="4940664"/>
            <a:ext cx="23029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This symbol usually indicates that a  page is rather important</a:t>
            </a:r>
          </a:p>
        </p:txBody>
      </p:sp>
      <p:sp>
        <p:nvSpPr>
          <p:cNvPr id="4" name="Textfeld 5"/>
          <p:cNvSpPr txBox="1"/>
          <p:nvPr/>
        </p:nvSpPr>
        <p:spPr>
          <a:xfrm>
            <a:off x="11630101" y="6346568"/>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5" name="Right Triangle 4"/>
          <p:cNvSpPr/>
          <p:nvPr/>
        </p:nvSpPr>
        <p:spPr>
          <a:xfrm>
            <a:off x="2405" y="6582067"/>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a:stCxn id="3" idx="2"/>
            <a:endCxn id="5" idx="5"/>
          </p:cNvCxnSpPr>
          <p:nvPr/>
        </p:nvCxnSpPr>
        <p:spPr>
          <a:xfrm flipH="1">
            <a:off x="115503" y="6140993"/>
            <a:ext cx="2525976" cy="5490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p:nvSpPr>
        <p:spPr bwMode="auto">
          <a:xfrm>
            <a:off x="72001"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#38 </a:t>
            </a:r>
            <a:br>
              <a:rPr lang="en-GB" altLang="de-DE" sz="3200" dirty="0">
                <a:latin typeface="Arial" panose="020B0604020202020204" pitchFamily="34" charset="0"/>
                <a:cs typeface="Arial" panose="020B0604020202020204" pitchFamily="34" charset="0"/>
              </a:rPr>
            </a:br>
            <a:r>
              <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UNPLAB-QuGen_Ch-4[</a:t>
            </a:r>
            <a:r>
              <a:rPr lang="en-GB"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MetrMod</a:t>
            </a:r>
            <a:r>
              <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9" name="TextBox 8">
            <a:extLst>
              <a:ext uri="{FF2B5EF4-FFF2-40B4-BE49-F238E27FC236}">
                <a16:creationId xmlns:a16="http://schemas.microsoft.com/office/drawing/2014/main" id="{42816018-60C3-4DD8-8634-E04C84DE3CE1}"/>
              </a:ext>
            </a:extLst>
          </p:cNvPr>
          <p:cNvSpPr txBox="1"/>
          <p:nvPr/>
        </p:nvSpPr>
        <p:spPr>
          <a:xfrm>
            <a:off x="72001" y="1687464"/>
            <a:ext cx="12026833" cy="138499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400" dirty="0" err="1">
                <a:solidFill>
                  <a:srgbClr val="3366CC"/>
                </a:solidFill>
                <a:latin typeface="Arial" panose="020B0604020202020204" pitchFamily="34" charset="0"/>
                <a:cs typeface="Arial" panose="020B0604020202020204" pitchFamily="34" charset="0"/>
              </a:rPr>
              <a:t>ChatGPT</a:t>
            </a:r>
            <a:r>
              <a:rPr lang="en-GB" sz="1400" dirty="0">
                <a:solidFill>
                  <a:srgbClr val="3366CC"/>
                </a:solidFill>
                <a:latin typeface="Arial" panose="020B0604020202020204" pitchFamily="34" charset="0"/>
                <a:cs typeface="Arial" panose="020B0604020202020204" pitchFamily="34" charset="0"/>
              </a:rPr>
              <a:t>. </a:t>
            </a:r>
          </a:p>
          <a:p>
            <a:r>
              <a:rPr lang="en-GB" sz="14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br>
              <a:rPr lang="en-GB" sz="1400" dirty="0">
                <a:latin typeface="Arial" panose="020B0604020202020204" pitchFamily="34" charset="0"/>
                <a:cs typeface="Arial" panose="020B0604020202020204" pitchFamily="34" charset="0"/>
              </a:rPr>
            </a:br>
            <a:r>
              <a:rPr lang="en-GB" sz="1400" b="1" dirty="0">
                <a:latin typeface="Arial" panose="020B0604020202020204" pitchFamily="34" charset="0"/>
                <a:cs typeface="Arial" panose="020B0604020202020204" pitchFamily="34" charset="0"/>
              </a:rPr>
              <a:t>W. Link, University of </a:t>
            </a:r>
            <a:r>
              <a:rPr lang="en-GB" sz="1400" b="1" dirty="0" err="1">
                <a:latin typeface="Arial" panose="020B0604020202020204" pitchFamily="34" charset="0"/>
                <a:cs typeface="Arial" panose="020B0604020202020204" pitchFamily="34" charset="0"/>
              </a:rPr>
              <a:t>Goettingen</a:t>
            </a:r>
            <a:r>
              <a:rPr lang="en-GB" sz="1400" b="1" dirty="0">
                <a:latin typeface="Arial" panose="020B0604020202020204" pitchFamily="34" charset="0"/>
                <a:cs typeface="Arial" panose="020B0604020202020204" pitchFamily="34" charset="0"/>
              </a:rPr>
              <a:t>, Germany</a:t>
            </a:r>
            <a:r>
              <a:rPr lang="en-GB" sz="1400" dirty="0">
                <a:latin typeface="Arial" panose="020B0604020202020204" pitchFamily="34" charset="0"/>
                <a:cs typeface="Arial" panose="020B0604020202020204" pitchFamily="34" charset="0"/>
              </a:rPr>
              <a:t>.</a:t>
            </a:r>
          </a:p>
          <a:p>
            <a:r>
              <a:rPr lang="en-GB" sz="14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4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sz="1400"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51891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46567" y="39837"/>
            <a:ext cx="12098866" cy="4667629"/>
            <a:chOff x="46567" y="39837"/>
            <a:chExt cx="12098866" cy="4667629"/>
          </a:xfrm>
        </p:grpSpPr>
        <p:sp>
          <p:nvSpPr>
            <p:cNvPr id="9" name="TextBox 8"/>
            <p:cNvSpPr txBox="1"/>
            <p:nvPr/>
          </p:nvSpPr>
          <p:spPr>
            <a:xfrm>
              <a:off x="46567" y="39837"/>
              <a:ext cx="1209886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Metric Additive Effect in case of non-zero Epistasis</a:t>
              </a:r>
            </a:p>
          </p:txBody>
        </p:sp>
        <p:sp>
          <p:nvSpPr>
            <p:cNvPr id="3" name="Textfeld 2"/>
            <p:cNvSpPr txBox="1"/>
            <p:nvPr/>
          </p:nvSpPr>
          <p:spPr>
            <a:xfrm>
              <a:off x="745589" y="4276579"/>
              <a:ext cx="970669" cy="430887"/>
            </a:xfrm>
            <a:prstGeom prst="rect">
              <a:avLst/>
            </a:prstGeom>
            <a:solidFill>
              <a:schemeClr val="bg1"/>
            </a:solidFill>
          </p:spPr>
          <p:txBody>
            <a:bodyPr wrap="square" rtlCol="0">
              <a:spAutoFit/>
            </a:bodyPr>
            <a:lstStyle/>
            <a:p>
              <a:r>
                <a:rPr lang="de-DE" sz="2200" b="1" dirty="0">
                  <a:latin typeface="Arial Narrow" panose="020B0606020202030204" pitchFamily="34" charset="0"/>
                  <a:cs typeface="Arial" panose="020B0604020202020204" pitchFamily="34" charset="0"/>
                </a:rPr>
                <a:t>follows</a:t>
              </a:r>
            </a:p>
          </p:txBody>
        </p:sp>
      </p:grpSp>
      <p:grpSp>
        <p:nvGrpSpPr>
          <p:cNvPr id="6" name="Group 5">
            <a:extLst>
              <a:ext uri="{FF2B5EF4-FFF2-40B4-BE49-F238E27FC236}">
                <a16:creationId xmlns:a16="http://schemas.microsoft.com/office/drawing/2014/main" id="{FFDC151A-97E0-4F07-AC1F-52E36CA8B82C}"/>
              </a:ext>
            </a:extLst>
          </p:cNvPr>
          <p:cNvGrpSpPr/>
          <p:nvPr/>
        </p:nvGrpSpPr>
        <p:grpSpPr>
          <a:xfrm>
            <a:off x="67541" y="331788"/>
            <a:ext cx="12091471" cy="6481298"/>
            <a:chOff x="67541" y="331788"/>
            <a:chExt cx="12091471" cy="6481298"/>
          </a:xfrm>
        </p:grpSpPr>
        <p:sp>
          <p:nvSpPr>
            <p:cNvPr id="5" name="Rectangle 4">
              <a:extLst>
                <a:ext uri="{FF2B5EF4-FFF2-40B4-BE49-F238E27FC236}">
                  <a16:creationId xmlns:a16="http://schemas.microsoft.com/office/drawing/2014/main" id="{1C0A8D0E-F847-48D5-BFA9-4A4EFF92A7C3}"/>
                </a:ext>
              </a:extLst>
            </p:cNvPr>
            <p:cNvSpPr/>
            <p:nvPr/>
          </p:nvSpPr>
          <p:spPr>
            <a:xfrm>
              <a:off x="67541" y="568170"/>
              <a:ext cx="12056918" cy="346673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Object 11">
              <a:extLst>
                <a:ext uri="{FF2B5EF4-FFF2-40B4-BE49-F238E27FC236}">
                  <a16:creationId xmlns:a16="http://schemas.microsoft.com/office/drawing/2014/main" id="{1B02F87E-E257-4DC3-BF56-A5832A267E2F}"/>
                </a:ext>
              </a:extLst>
            </p:cNvPr>
            <p:cNvGraphicFramePr>
              <a:graphicFrameLocks noChangeAspect="1"/>
            </p:cNvGraphicFramePr>
            <p:nvPr>
              <p:extLst>
                <p:ext uri="{D42A27DB-BD31-4B8C-83A1-F6EECF244321}">
                  <p14:modId xmlns:p14="http://schemas.microsoft.com/office/powerpoint/2010/main" val="3972624385"/>
                </p:ext>
              </p:extLst>
            </p:nvPr>
          </p:nvGraphicFramePr>
          <p:xfrm>
            <a:off x="68263" y="331788"/>
            <a:ext cx="10642600" cy="6391275"/>
          </p:xfrm>
          <a:graphic>
            <a:graphicData uri="http://schemas.openxmlformats.org/presentationml/2006/ole">
              <mc:AlternateContent xmlns:mc="http://schemas.openxmlformats.org/markup-compatibility/2006">
                <mc:Choice xmlns:v="urn:schemas-microsoft-com:vml" Requires="v">
                  <p:oleObj spid="_x0000_s24697" name="Document" r:id="rId3" imgW="9174004" imgH="5509072" progId="Word.Document.12">
                    <p:link updateAutomatic="1"/>
                  </p:oleObj>
                </mc:Choice>
                <mc:Fallback>
                  <p:oleObj name="Document" r:id="rId3" imgW="9174004" imgH="5509072" progId="Word.Document.12">
                    <p:link updateAutomatic="1"/>
                    <p:pic>
                      <p:nvPicPr>
                        <p:cNvPr id="8" name="Object 7"/>
                        <p:cNvPicPr/>
                        <p:nvPr/>
                      </p:nvPicPr>
                      <p:blipFill>
                        <a:blip r:embed="rId4"/>
                        <a:stretch>
                          <a:fillRect/>
                        </a:stretch>
                      </p:blipFill>
                      <p:spPr>
                        <a:xfrm>
                          <a:off x="68263" y="331788"/>
                          <a:ext cx="10642600" cy="6391275"/>
                        </a:xfrm>
                        <a:prstGeom prst="rect">
                          <a:avLst/>
                        </a:prstGeom>
                        <a:noFill/>
                      </p:spPr>
                    </p:pic>
                  </p:oleObj>
                </mc:Fallback>
              </mc:AlternateContent>
            </a:graphicData>
          </a:graphic>
        </p:graphicFrame>
        <p:sp>
          <p:nvSpPr>
            <p:cNvPr id="2" name="Rectangle 1"/>
            <p:cNvSpPr/>
            <p:nvPr/>
          </p:nvSpPr>
          <p:spPr>
            <a:xfrm>
              <a:off x="148167" y="4161164"/>
              <a:ext cx="10805054" cy="25814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49407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DD097D-E54A-42D1-9DD1-1E3AA87CF407}"/>
              </a:ext>
            </a:extLst>
          </p:cNvPr>
          <p:cNvSpPr/>
          <p:nvPr/>
        </p:nvSpPr>
        <p:spPr>
          <a:xfrm>
            <a:off x="67541" y="565265"/>
            <a:ext cx="10705754" cy="62466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8" name="Object 7"/>
          <p:cNvGraphicFramePr>
            <a:graphicFrameLocks noChangeAspect="1"/>
          </p:cNvGraphicFramePr>
          <p:nvPr>
            <p:extLst>
              <p:ext uri="{D42A27DB-BD31-4B8C-83A1-F6EECF244321}">
                <p14:modId xmlns:p14="http://schemas.microsoft.com/office/powerpoint/2010/main" val="3705140708"/>
              </p:ext>
            </p:extLst>
          </p:nvPr>
        </p:nvGraphicFramePr>
        <p:xfrm>
          <a:off x="68263" y="331788"/>
          <a:ext cx="10642600" cy="6391275"/>
        </p:xfrm>
        <a:graphic>
          <a:graphicData uri="http://schemas.openxmlformats.org/presentationml/2006/ole">
            <mc:AlternateContent xmlns:mc="http://schemas.openxmlformats.org/markup-compatibility/2006">
              <mc:Choice xmlns:v="urn:schemas-microsoft-com:vml" Requires="v">
                <p:oleObj spid="_x0000_s2319" name="Document" r:id="rId3" imgW="9174004" imgH="5509072" progId="Word.Document.12">
                  <p:link updateAutomatic="1"/>
                </p:oleObj>
              </mc:Choice>
              <mc:Fallback>
                <p:oleObj name="Document" r:id="rId3" imgW="9174004" imgH="5509072" progId="Word.Document.12">
                  <p:link updateAutomatic="1"/>
                  <p:pic>
                    <p:nvPicPr>
                      <p:cNvPr id="0" name=""/>
                      <p:cNvPicPr/>
                      <p:nvPr/>
                    </p:nvPicPr>
                    <p:blipFill>
                      <a:blip r:embed="rId4"/>
                      <a:stretch>
                        <a:fillRect/>
                      </a:stretch>
                    </p:blipFill>
                    <p:spPr>
                      <a:xfrm>
                        <a:off x="68263" y="331788"/>
                        <a:ext cx="10642600" cy="6391275"/>
                      </a:xfrm>
                      <a:prstGeom prst="rect">
                        <a:avLst/>
                      </a:prstGeom>
                    </p:spPr>
                  </p:pic>
                </p:oleObj>
              </mc:Fallback>
            </mc:AlternateContent>
          </a:graphicData>
        </a:graphic>
      </p:graphicFrame>
      <p:sp>
        <p:nvSpPr>
          <p:cNvPr id="9" name="TextBox 8"/>
          <p:cNvSpPr txBox="1"/>
          <p:nvPr/>
        </p:nvSpPr>
        <p:spPr>
          <a:xfrm>
            <a:off x="46566" y="39837"/>
            <a:ext cx="1205757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metric additive effect in case of non-zero epistasis</a:t>
            </a:r>
          </a:p>
        </p:txBody>
      </p:sp>
      <p:pic>
        <p:nvPicPr>
          <p:cNvPr id="7" name="Picture 6"/>
          <p:cNvPicPr>
            <a:picLocks noChangeAspect="1"/>
          </p:cNvPicPr>
          <p:nvPr/>
        </p:nvPicPr>
        <p:blipFill>
          <a:blip r:embed="rId5"/>
          <a:stretch>
            <a:fillRect/>
          </a:stretch>
        </p:blipFill>
        <p:spPr>
          <a:xfrm>
            <a:off x="10932835" y="2738487"/>
            <a:ext cx="1171311" cy="4073476"/>
          </a:xfrm>
          <a:prstGeom prst="rect">
            <a:avLst/>
          </a:prstGeom>
          <a:effectLst>
            <a:outerShdw blurRad="50800" dist="38100" dir="2700000" algn="tl" rotWithShape="0">
              <a:prstClr val="black">
                <a:alpha val="40000"/>
              </a:prstClr>
            </a:outerShdw>
          </a:effectLst>
        </p:spPr>
      </p:pic>
      <p:sp>
        <p:nvSpPr>
          <p:cNvPr id="10"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6622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86837" y="6337052"/>
            <a:ext cx="1198399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Obviously, we have no parameters </a:t>
            </a:r>
            <a:r>
              <a:rPr lang="en-GB" dirty="0">
                <a:latin typeface="Arial" panose="020B0604020202020204" pitchFamily="34" charset="0"/>
                <a:cs typeface="Arial" panose="020B0604020202020204" pitchFamily="34" charset="0"/>
              </a:rPr>
              <a:t>yet</a:t>
            </a:r>
            <a:r>
              <a:rPr lang="en-GB" dirty="0">
                <a:solidFill>
                  <a:schemeClr val="tx1">
                    <a:lumMod val="50000"/>
                    <a:lumOff val="50000"/>
                  </a:schemeClr>
                </a:solidFill>
                <a:latin typeface="Arial" panose="020B0604020202020204" pitchFamily="34" charset="0"/>
                <a:cs typeface="Arial" panose="020B0604020202020204" pitchFamily="34" charset="0"/>
              </a:rPr>
              <a:t> to estimate values for the 5 non-fully homozygous genotypes ... </a:t>
            </a:r>
            <a:r>
              <a:rPr lang="en-GB" dirty="0">
                <a:solidFill>
                  <a:schemeClr val="tx1">
                    <a:lumMod val="65000"/>
                    <a:lumOff val="35000"/>
                  </a:schemeClr>
                </a:solidFill>
                <a:highlight>
                  <a:srgbClr val="C0C0C0"/>
                </a:highlight>
                <a:latin typeface="Arial" panose="020B0604020202020204" pitchFamily="34" charset="0"/>
                <a:cs typeface="Arial" panose="020B0604020202020204" pitchFamily="34" charset="0"/>
              </a:rPr>
              <a:t>“?”</a:t>
            </a:r>
            <a:r>
              <a:rPr lang="de-DE" dirty="0">
                <a:solidFill>
                  <a:schemeClr val="tx1">
                    <a:lumMod val="50000"/>
                    <a:lumOff val="50000"/>
                  </a:schemeClr>
                </a:solidFill>
                <a:latin typeface="Arial" panose="020B0604020202020204" pitchFamily="34" charset="0"/>
                <a:cs typeface="Arial" panose="020B0604020202020204" pitchFamily="34" charset="0"/>
              </a:rPr>
              <a:t>. </a:t>
            </a:r>
          </a:p>
        </p:txBody>
      </p:sp>
      <p:sp>
        <p:nvSpPr>
          <p:cNvPr id="4" name="Textfeld 4"/>
          <p:cNvSpPr txBox="1"/>
          <p:nvPr/>
        </p:nvSpPr>
        <p:spPr>
          <a:xfrm>
            <a:off x="78615" y="10388"/>
            <a:ext cx="120448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Example for Epistasis. Interaction between locus 1 „</a:t>
            </a:r>
            <a:r>
              <a:rPr lang="en-GB" sz="2400" dirty="0" err="1">
                <a:latin typeface="Arial" panose="020B0604020202020204" pitchFamily="34" charset="0"/>
                <a:cs typeface="Arial" panose="020B0604020202020204" pitchFamily="34" charset="0"/>
              </a:rPr>
              <a:t>A|a</a:t>
            </a:r>
            <a:r>
              <a:rPr lang="en-GB" sz="2400" dirty="0">
                <a:latin typeface="Arial" panose="020B0604020202020204" pitchFamily="34" charset="0"/>
                <a:cs typeface="Arial" panose="020B0604020202020204" pitchFamily="34" charset="0"/>
              </a:rPr>
              <a:t>“ and locus 2 „</a:t>
            </a:r>
            <a:r>
              <a:rPr lang="en-GB" sz="2400" dirty="0" err="1">
                <a:latin typeface="Arial" panose="020B0604020202020204" pitchFamily="34" charset="0"/>
                <a:cs typeface="Arial" panose="020B0604020202020204" pitchFamily="34" charset="0"/>
              </a:rPr>
              <a:t>B|b</a:t>
            </a:r>
            <a:r>
              <a:rPr lang="en-GB" sz="2400" dirty="0">
                <a:latin typeface="Arial" panose="020B0604020202020204" pitchFamily="34" charset="0"/>
                <a:cs typeface="Arial" panose="020B0604020202020204" pitchFamily="34" charset="0"/>
              </a:rPr>
              <a:t>“.</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Can we quantify the ‘amount’ of epistasis?</a:t>
            </a:r>
          </a:p>
        </p:txBody>
      </p:sp>
      <p:sp>
        <p:nvSpPr>
          <p:cNvPr id="10" name="Textfeld 10"/>
          <p:cNvSpPr txBox="1"/>
          <p:nvPr/>
        </p:nvSpPr>
        <p:spPr>
          <a:xfrm>
            <a:off x="78615" y="2933133"/>
            <a:ext cx="11992211" cy="332398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metric additive effect of the </a:t>
            </a:r>
            <a:r>
              <a:rPr lang="en-GB" dirty="0" err="1">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locus is, </a:t>
            </a:r>
            <a:r>
              <a:rPr lang="en-GB" dirty="0">
                <a:solidFill>
                  <a:srgbClr val="0000FF"/>
                </a:solidFill>
                <a:latin typeface="Arial" panose="020B0604020202020204" pitchFamily="34" charset="0"/>
                <a:cs typeface="Arial" panose="020B0604020202020204" pitchFamily="34" charset="0"/>
              </a:rPr>
              <a:t>given BB</a:t>
            </a:r>
            <a:r>
              <a:rPr lang="en-GB" dirty="0">
                <a:latin typeface="Arial" panose="020B0604020202020204" pitchFamily="34" charset="0"/>
                <a:cs typeface="Arial" panose="020B0604020202020204" pitchFamily="34" charset="0"/>
              </a:rPr>
              <a:t>: (150 – 0)/2 =   </a:t>
            </a:r>
            <a:r>
              <a:rPr lang="en-GB" dirty="0">
                <a:solidFill>
                  <a:srgbClr val="0000FF"/>
                </a:solidFill>
                <a:latin typeface="Arial" panose="020B0604020202020204" pitchFamily="34" charset="0"/>
                <a:cs typeface="Arial" panose="020B0604020202020204" pitchFamily="34" charset="0"/>
              </a:rPr>
              <a:t>75</a:t>
            </a:r>
            <a:r>
              <a:rPr lang="en-GB" dirty="0">
                <a:latin typeface="Arial" panose="020B0604020202020204" pitchFamily="34" charset="0"/>
                <a:cs typeface="Arial" panose="020B0604020202020204" pitchFamily="34" charset="0"/>
              </a:rPr>
              <a:t> nodules per plant (and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=135).</a:t>
            </a:r>
          </a:p>
          <a:p>
            <a:r>
              <a:rPr lang="en-GB" dirty="0">
                <a:latin typeface="Arial" panose="020B0604020202020204" pitchFamily="34" charset="0"/>
                <a:cs typeface="Arial" panose="020B0604020202020204" pitchFamily="34" charset="0"/>
              </a:rPr>
              <a:t>The metric additive effect of the </a:t>
            </a:r>
            <a:r>
              <a:rPr lang="en-GB" dirty="0" err="1">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locus is, given bb : (370 – 20)/2 = </a:t>
            </a:r>
            <a:r>
              <a:rPr lang="en-GB" dirty="0">
                <a:solidFill>
                  <a:srgbClr val="0000FF"/>
                </a:solidFill>
                <a:latin typeface="Arial" panose="020B0604020202020204" pitchFamily="34" charset="0"/>
                <a:cs typeface="Arial" panose="020B0604020202020204" pitchFamily="34" charset="0"/>
              </a:rPr>
              <a:t>175</a:t>
            </a:r>
            <a:r>
              <a:rPr lang="en-GB" dirty="0">
                <a:latin typeface="Arial" panose="020B0604020202020204" pitchFamily="34" charset="0"/>
                <a:cs typeface="Arial" panose="020B0604020202020204" pitchFamily="34" charset="0"/>
              </a:rPr>
              <a:t> nodules per plant).</a:t>
            </a:r>
          </a:p>
          <a:p>
            <a:r>
              <a:rPr lang="en-GB" dirty="0">
                <a:latin typeface="Arial" panose="020B0604020202020204" pitchFamily="34" charset="0"/>
                <a:cs typeface="Arial" panose="020B0604020202020204" pitchFamily="34" charset="0"/>
              </a:rPr>
              <a:t>Our ;-) compromise then is to say: The metric additive effect is the </a:t>
            </a:r>
            <a:r>
              <a:rPr lang="en-GB" dirty="0">
                <a:solidFill>
                  <a:srgbClr val="0000FF"/>
                </a:solidFill>
                <a:latin typeface="Arial" panose="020B0604020202020204" pitchFamily="34" charset="0"/>
                <a:cs typeface="Arial" panose="020B0604020202020204" pitchFamily="34" charset="0"/>
              </a:rPr>
              <a:t>average</a:t>
            </a:r>
            <a:r>
              <a:rPr lang="en-GB" dirty="0">
                <a:latin typeface="Arial" panose="020B0604020202020204" pitchFamily="34" charset="0"/>
                <a:cs typeface="Arial" panose="020B0604020202020204" pitchFamily="34" charset="0"/>
              </a:rPr>
              <a:t>, it is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a:t>
            </a:r>
            <a:r>
              <a:rPr lang="en-GB" dirty="0">
                <a:solidFill>
                  <a:srgbClr val="0000FF"/>
                </a:solidFill>
                <a:latin typeface="Arial" panose="020B0604020202020204" pitchFamily="34" charset="0"/>
                <a:cs typeface="Arial" panose="020B0604020202020204" pitchFamily="34" charset="0"/>
              </a:rPr>
              <a:t>125</a:t>
            </a:r>
            <a:r>
              <a:rPr lang="en-GB" dirty="0">
                <a:latin typeface="Arial" panose="020B0604020202020204" pitchFamily="34" charset="0"/>
                <a:cs typeface="Arial" panose="020B0604020202020204" pitchFamily="34" charset="0"/>
              </a:rPr>
              <a:t> nodules per plant.</a:t>
            </a:r>
          </a:p>
          <a:p>
            <a:r>
              <a:rPr lang="en-GB" dirty="0">
                <a:latin typeface="Arial" panose="020B0604020202020204" pitchFamily="34" charset="0"/>
                <a:cs typeface="Arial" panose="020B0604020202020204" pitchFamily="34" charset="0"/>
              </a:rPr>
              <a:t>With the same reasoning, the metric additive effect of B/b locus is then is            ‚a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-60 nodules per plant.</a:t>
            </a:r>
          </a:p>
          <a:p>
            <a:r>
              <a:rPr lang="en-GB" dirty="0">
                <a:latin typeface="Arial" panose="020B0604020202020204" pitchFamily="34" charset="0"/>
                <a:cs typeface="Arial" panose="020B0604020202020204" pitchFamily="34" charset="0"/>
              </a:rPr>
              <a:t>Applying this to predict (tinker) the values of the four fully homozygous genotypes, we get quite wrong results.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 predict, for instance, for the AA/BB genotype; c+a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a:t>
            </a:r>
            <a:r>
              <a:rPr lang="en-GB" dirty="0">
                <a:solidFill>
                  <a:srgbClr val="FF0000"/>
                </a:solidFill>
                <a:latin typeface="Arial" panose="020B0604020202020204" pitchFamily="34" charset="0"/>
                <a:cs typeface="Arial" panose="020B0604020202020204" pitchFamily="34" charset="0"/>
              </a:rPr>
              <a:t>200</a:t>
            </a:r>
            <a:r>
              <a:rPr lang="en-GB" dirty="0">
                <a:latin typeface="Arial" panose="020B0604020202020204" pitchFamily="34" charset="0"/>
                <a:cs typeface="Arial" panose="020B0604020202020204" pitchFamily="34" charset="0"/>
              </a:rPr>
              <a:t>   ....  ≠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150</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 Not allowing Epistatic, this perspective ‚forces‘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differences between e.g.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a:t>
            </a:r>
            <a:r>
              <a:rPr lang="en-GB" b="1" dirty="0">
                <a:solidFill>
                  <a:srgbClr val="0000FF"/>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and</a:t>
            </a:r>
            <a:r>
              <a:rPr lang="en-GB" dirty="0">
                <a:solidFill>
                  <a:srgbClr val="0000FF"/>
                </a:solidFill>
                <a:latin typeface="Arial" panose="020B0604020202020204" pitchFamily="34" charset="0"/>
                <a:cs typeface="Arial" panose="020B0604020202020204" pitchFamily="34" charset="0"/>
              </a:rPr>
              <a:t> AA</a:t>
            </a:r>
            <a:r>
              <a:rPr lang="en-GB" dirty="0">
                <a:latin typeface="Arial" panose="020B0604020202020204" pitchFamily="34" charset="0"/>
                <a:cs typeface="Arial" panose="020B0604020202020204" pitchFamily="34" charset="0"/>
              </a:rPr>
              <a:t>/</a:t>
            </a:r>
            <a:r>
              <a:rPr lang="en-GB" b="1" dirty="0">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200</a:t>
            </a:r>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320</a:t>
            </a:r>
            <a:r>
              <a:rPr lang="en-GB" dirty="0">
                <a:latin typeface="Arial" panose="020B0604020202020204" pitchFamily="34" charset="0"/>
                <a:cs typeface="Arial" panose="020B0604020202020204" pitchFamily="34" charset="0"/>
              </a:rPr>
              <a:t>  = -120 to be the same as </a:t>
            </a:r>
          </a:p>
          <a:p>
            <a:r>
              <a:rPr lang="en-GB" dirty="0">
                <a:latin typeface="Arial" panose="020B0604020202020204" pitchFamily="34" charset="0"/>
                <a:cs typeface="Arial" panose="020B0604020202020204" pitchFamily="34" charset="0"/>
              </a:rPr>
              <a:t>the difference between          aa/</a:t>
            </a:r>
            <a:r>
              <a:rPr lang="en-GB" b="1" dirty="0">
                <a:solidFill>
                  <a:srgbClr val="0000FF"/>
                </a:solidFill>
                <a:latin typeface="Arial" panose="020B0604020202020204" pitchFamily="34" charset="0"/>
                <a:cs typeface="Arial" panose="020B0604020202020204" pitchFamily="34" charset="0"/>
              </a:rPr>
              <a:t>BB</a:t>
            </a:r>
            <a:r>
              <a:rPr lang="en-GB" dirty="0">
                <a:latin typeface="Arial" panose="020B0604020202020204" pitchFamily="34" charset="0"/>
                <a:cs typeface="Arial" panose="020B0604020202020204" pitchFamily="34" charset="0"/>
              </a:rPr>
              <a:t>  and aa/</a:t>
            </a:r>
            <a:r>
              <a:rPr lang="en-GB" b="1" dirty="0">
                <a:latin typeface="Arial" panose="020B0604020202020204" pitchFamily="34" charset="0"/>
                <a:cs typeface="Arial" panose="020B0604020202020204" pitchFamily="34" charset="0"/>
              </a:rPr>
              <a:t>bb  </a:t>
            </a:r>
            <a:r>
              <a:rPr lang="en-GB" dirty="0">
                <a:latin typeface="Arial" panose="020B0604020202020204" pitchFamily="34" charset="0"/>
                <a:cs typeface="Arial" panose="020B0604020202020204" pitchFamily="34" charset="0"/>
              </a:rPr>
              <a:t>    ►    </a:t>
            </a:r>
            <a:r>
              <a:rPr lang="en-GB" dirty="0">
                <a:solidFill>
                  <a:schemeClr val="tx1">
                    <a:lumMod val="50000"/>
                    <a:lumOff val="50000"/>
                  </a:schemeClr>
                </a:solidFill>
                <a:latin typeface="Arial" panose="020B0604020202020204" pitchFamily="34" charset="0"/>
                <a:cs typeface="Arial" panose="020B0604020202020204" pitchFamily="34" charset="0"/>
              </a:rPr>
              <a:t>-50 </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70</a:t>
            </a:r>
            <a:r>
              <a:rPr lang="en-GB" dirty="0">
                <a:latin typeface="Arial" panose="020B0604020202020204" pitchFamily="34" charset="0"/>
                <a:cs typeface="Arial" panose="020B0604020202020204" pitchFamily="34" charset="0"/>
              </a:rPr>
              <a:t> =  -120. </a:t>
            </a:r>
          </a:p>
          <a:p>
            <a:r>
              <a:rPr lang="en-GB" dirty="0">
                <a:latin typeface="Arial" panose="020B0604020202020204" pitchFamily="34" charset="0"/>
                <a:cs typeface="Arial" panose="020B0604020202020204" pitchFamily="34" charset="0"/>
              </a:rPr>
              <a:t>This is a simplification and deviation from the honestly more complex biological situation here.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All the homozygote-values here deviate from their ‚true‘ values by amounts of plus or minus 50.</a:t>
            </a:r>
          </a:p>
        </p:txBody>
      </p:sp>
      <p:graphicFrame>
        <p:nvGraphicFramePr>
          <p:cNvPr id="14" name="Table 13"/>
          <p:cNvGraphicFramePr>
            <a:graphicFrameLocks noGrp="1"/>
          </p:cNvGraphicFramePr>
          <p:nvPr>
            <p:extLst>
              <p:ext uri="{D42A27DB-BD31-4B8C-83A1-F6EECF244321}">
                <p14:modId xmlns:p14="http://schemas.microsoft.com/office/powerpoint/2010/main" val="890782445"/>
              </p:ext>
            </p:extLst>
          </p:nvPr>
        </p:nvGraphicFramePr>
        <p:xfrm>
          <a:off x="2941007" y="887213"/>
          <a:ext cx="9182449" cy="192024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779714">
                  <a:extLst>
                    <a:ext uri="{9D8B030D-6E8A-4147-A177-3AD203B41FA5}">
                      <a16:colId xmlns:a16="http://schemas.microsoft.com/office/drawing/2014/main" val="2030116334"/>
                    </a:ext>
                  </a:extLst>
                </a:gridCol>
                <a:gridCol w="832082">
                  <a:extLst>
                    <a:ext uri="{9D8B030D-6E8A-4147-A177-3AD203B41FA5}">
                      <a16:colId xmlns:a16="http://schemas.microsoft.com/office/drawing/2014/main" val="3313538568"/>
                    </a:ext>
                  </a:extLst>
                </a:gridCol>
                <a:gridCol w="927386">
                  <a:extLst>
                    <a:ext uri="{9D8B030D-6E8A-4147-A177-3AD203B41FA5}">
                      <a16:colId xmlns:a16="http://schemas.microsoft.com/office/drawing/2014/main" val="2109778323"/>
                    </a:ext>
                  </a:extLst>
                </a:gridCol>
                <a:gridCol w="1753748">
                  <a:extLst>
                    <a:ext uri="{9D8B030D-6E8A-4147-A177-3AD203B41FA5}">
                      <a16:colId xmlns:a16="http://schemas.microsoft.com/office/drawing/2014/main" val="3972636294"/>
                    </a:ext>
                  </a:extLst>
                </a:gridCol>
                <a:gridCol w="1477453">
                  <a:extLst>
                    <a:ext uri="{9D8B030D-6E8A-4147-A177-3AD203B41FA5}">
                      <a16:colId xmlns:a16="http://schemas.microsoft.com/office/drawing/2014/main" val="1685505855"/>
                    </a:ext>
                  </a:extLst>
                </a:gridCol>
                <a:gridCol w="1515533">
                  <a:extLst>
                    <a:ext uri="{9D8B030D-6E8A-4147-A177-3AD203B41FA5}">
                      <a16:colId xmlns:a16="http://schemas.microsoft.com/office/drawing/2014/main" val="2897508233"/>
                    </a:ext>
                  </a:extLst>
                </a:gridCol>
                <a:gridCol w="1896533">
                  <a:extLst>
                    <a:ext uri="{9D8B030D-6E8A-4147-A177-3AD203B41FA5}">
                      <a16:colId xmlns:a16="http://schemas.microsoft.com/office/drawing/2014/main" val="4267946625"/>
                    </a:ext>
                  </a:extLst>
                </a:gridCol>
              </a:tblGrid>
              <a:tr h="0">
                <a:tc gridSpan="4">
                  <a:txBody>
                    <a:bodyPr/>
                    <a:lstStyle/>
                    <a:p>
                      <a:pPr algn="l">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Number of nodules per plant.  </a:t>
                      </a:r>
                      <a:br>
                        <a:rPr lang="en-US" sz="1800" b="0" dirty="0">
                          <a:solidFill>
                            <a:schemeClr val="tx1"/>
                          </a:solidFill>
                          <a:effectLst/>
                          <a:latin typeface="Arial" panose="020B0604020202020204" pitchFamily="34" charset="0"/>
                          <a:cs typeface="Arial" panose="020B0604020202020204" pitchFamily="34" charset="0"/>
                        </a:rPr>
                      </a:br>
                      <a:r>
                        <a:rPr lang="en-US" sz="1800" b="0" dirty="0">
                          <a:solidFill>
                            <a:schemeClr val="tx1"/>
                          </a:solidFill>
                          <a:effectLst/>
                          <a:latin typeface="Arial" panose="020B0604020202020204" pitchFamily="34" charset="0"/>
                          <a:cs typeface="Arial" panose="020B0604020202020204" pitchFamily="34" charset="0"/>
                        </a:rPr>
                        <a:t>‘</a:t>
                      </a:r>
                      <a:r>
                        <a:rPr lang="en-US" sz="1800" b="0" dirty="0">
                          <a:solidFill>
                            <a:srgbClr val="0000FF"/>
                          </a:solidFill>
                          <a:effectLst/>
                          <a:latin typeface="Arial" panose="020B0604020202020204" pitchFamily="34" charset="0"/>
                          <a:cs typeface="Arial" panose="020B0604020202020204" pitchFamily="34" charset="0"/>
                        </a:rPr>
                        <a:t>Normal</a:t>
                      </a:r>
                      <a:r>
                        <a:rPr lang="en-US" sz="1800" b="0" dirty="0">
                          <a:solidFill>
                            <a:schemeClr val="tx1"/>
                          </a:solidFill>
                          <a:effectLst/>
                          <a:latin typeface="Arial" panose="020B0604020202020204" pitchFamily="34" charset="0"/>
                          <a:cs typeface="Arial" panose="020B0604020202020204" pitchFamily="34" charset="0"/>
                        </a:rPr>
                        <a:t>’ = ‘</a:t>
                      </a:r>
                      <a:r>
                        <a:rPr lang="en-US" sz="1800" b="0" dirty="0">
                          <a:solidFill>
                            <a:srgbClr val="0000FF"/>
                          </a:solidFill>
                          <a:effectLst/>
                          <a:latin typeface="Arial" panose="020B0604020202020204" pitchFamily="34" charset="0"/>
                          <a:cs typeface="Arial" panose="020B0604020202020204" pitchFamily="34" charset="0"/>
                        </a:rPr>
                        <a:t>wild-type</a:t>
                      </a:r>
                      <a:r>
                        <a:rPr lang="en-US" sz="1800" b="0" dirty="0">
                          <a:solidFill>
                            <a:schemeClr val="tx1"/>
                          </a:solidFill>
                          <a:effectLst/>
                          <a:latin typeface="Arial" panose="020B0604020202020204" pitchFamily="34" charset="0"/>
                          <a:cs typeface="Arial" panose="020B0604020202020204" pitchFamily="34" charset="0"/>
                        </a:rPr>
                        <a:t>’: </a:t>
                      </a: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l">
                        <a:lnSpc>
                          <a:spcPct val="100000"/>
                        </a:lnSpc>
                        <a:spcAft>
                          <a:spcPts val="0"/>
                        </a:spcAft>
                      </a:pPr>
                      <a:r>
                        <a:rPr lang="en-GB" sz="1800" b="0" noProof="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Number of nodules</a:t>
                      </a:r>
                      <a:r>
                        <a:rPr lang="en-GB" sz="1800" b="0" baseline="0" noProof="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per plant given the additive effects as estimated </a:t>
                      </a:r>
                      <a:r>
                        <a:rPr lang="en-GB" sz="1800" b="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yet zero Epistasis</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lnSpc>
                          <a:spcPct val="100000"/>
                        </a:lnSpc>
                        <a:spcAft>
                          <a:spcPts val="0"/>
                        </a:spcAft>
                      </a:pP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lnSpc>
                          <a:spcPct val="100000"/>
                        </a:lnSpc>
                        <a:spcAft>
                          <a:spcPts val="0"/>
                        </a:spcAft>
                      </a:pP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L2: 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Locus1: 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1: 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BB  </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150</a:t>
                      </a:r>
                      <a:endParaRPr lang="en-GB" sz="1800" b="0"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800" b="0" dirty="0">
                          <a:solidFill>
                            <a:srgbClr val="FF0000"/>
                          </a:solidFill>
                          <a:effectLst/>
                          <a:latin typeface="Arial" panose="020B0604020202020204" pitchFamily="34" charset="0"/>
                          <a:cs typeface="Arial" panose="020B0604020202020204" pitchFamily="34" charset="0"/>
                        </a:rPr>
                        <a:t>200</a:t>
                      </a:r>
                      <a:endParaRPr lang="en-GB" sz="1800" b="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de-DE"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-50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798129"/>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a:t>
                      </a:r>
                      <a:r>
                        <a:rPr lang="en-US" sz="1800" b="0" dirty="0">
                          <a:solidFill>
                            <a:schemeClr val="tx1"/>
                          </a:solidFill>
                          <a:effectLst/>
                          <a:latin typeface="Arial" panose="020B0604020202020204" pitchFamily="34" charset="0"/>
                          <a:cs typeface="Arial" panose="020B0604020202020204" pitchFamily="34" charset="0"/>
                        </a:rPr>
                        <a:t>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de-DE"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de-DE"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de-DE"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55696617"/>
                  </a:ext>
                </a:extLst>
              </a:tr>
              <a:tr h="0">
                <a:tc>
                  <a:txBody>
                    <a:bodyPr/>
                    <a:lstStyle/>
                    <a:p>
                      <a:pPr algn="ctr">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370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220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320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 </a:t>
                      </a:r>
                      <a:r>
                        <a:rPr lang="de-DE"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ea typeface="+mn-ea"/>
                          <a:cs typeface="Arial" panose="020B0604020202020204" pitchFamily="34" charset="0"/>
                        </a:rPr>
                        <a:t>70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2723102"/>
                  </a:ext>
                </a:extLst>
              </a:tr>
            </a:tbl>
          </a:graphicData>
        </a:graphic>
      </p:graphicFrame>
      <p:sp>
        <p:nvSpPr>
          <p:cNvPr id="8"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CB9531F-83CB-44A0-A8D6-096A7D842E18}"/>
              </a:ext>
            </a:extLst>
          </p:cNvPr>
          <p:cNvSpPr txBox="1"/>
          <p:nvPr/>
        </p:nvSpPr>
        <p:spPr>
          <a:xfrm>
            <a:off x="11301848" y="5911707"/>
            <a:ext cx="932155" cy="369332"/>
          </a:xfrm>
          <a:prstGeom prst="rect">
            <a:avLst/>
          </a:prstGeom>
          <a:noFill/>
        </p:spPr>
        <p:txBody>
          <a:bodyPr wrap="square" rtlCol="0">
            <a:spAutoFit/>
          </a:bodyPr>
          <a:lstStyle/>
          <a:p>
            <a:r>
              <a:rPr lang="en-GB" dirty="0">
                <a:solidFill>
                  <a:schemeClr val="bg1">
                    <a:lumMod val="85000"/>
                  </a:schemeClr>
                </a:solidFill>
              </a:rPr>
              <a:t>c=135</a:t>
            </a:r>
          </a:p>
        </p:txBody>
      </p:sp>
      <p:pic>
        <p:nvPicPr>
          <p:cNvPr id="16" name="Picture 15">
            <a:extLst>
              <a:ext uri="{FF2B5EF4-FFF2-40B4-BE49-F238E27FC236}">
                <a16:creationId xmlns:a16="http://schemas.microsoft.com/office/drawing/2014/main" id="{E25F7292-5A9F-4EFB-A2DF-BCBF42B65ACA}"/>
              </a:ext>
            </a:extLst>
          </p:cNvPr>
          <p:cNvPicPr>
            <a:picLocks noChangeAspect="1"/>
          </p:cNvPicPr>
          <p:nvPr/>
        </p:nvPicPr>
        <p:blipFill>
          <a:blip r:embed="rId2"/>
          <a:stretch>
            <a:fillRect/>
          </a:stretch>
        </p:blipFill>
        <p:spPr>
          <a:xfrm>
            <a:off x="86837" y="892351"/>
            <a:ext cx="2731823" cy="19745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05959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p:nvPr/>
        </p:nvSpPr>
        <p:spPr>
          <a:xfrm>
            <a:off x="78615" y="10388"/>
            <a:ext cx="120448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Example for Epistasis. Interaction between locus 1 „</a:t>
            </a:r>
            <a:r>
              <a:rPr lang="en-GB" sz="2400" dirty="0" err="1">
                <a:latin typeface="Arial" panose="020B0604020202020204" pitchFamily="34" charset="0"/>
                <a:cs typeface="Arial" panose="020B0604020202020204" pitchFamily="34" charset="0"/>
              </a:rPr>
              <a:t>A|a</a:t>
            </a:r>
            <a:r>
              <a:rPr lang="en-GB" sz="2400" dirty="0">
                <a:latin typeface="Arial" panose="020B0604020202020204" pitchFamily="34" charset="0"/>
                <a:cs typeface="Arial" panose="020B0604020202020204" pitchFamily="34" charset="0"/>
              </a:rPr>
              <a:t>“ and locus 2 „</a:t>
            </a:r>
            <a:r>
              <a:rPr lang="en-GB" sz="2400" dirty="0" err="1">
                <a:latin typeface="Arial" panose="020B0604020202020204" pitchFamily="34" charset="0"/>
                <a:cs typeface="Arial" panose="020B0604020202020204" pitchFamily="34" charset="0"/>
              </a:rPr>
              <a:t>B|b</a:t>
            </a:r>
            <a:r>
              <a:rPr lang="en-GB" sz="2400" dirty="0">
                <a:latin typeface="Arial" panose="020B0604020202020204" pitchFamily="34" charset="0"/>
                <a:cs typeface="Arial" panose="020B0604020202020204" pitchFamily="34" charset="0"/>
              </a:rPr>
              <a:t>“.</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Can we quantify the ‘amount’ of epistasis?</a:t>
            </a:r>
          </a:p>
        </p:txBody>
      </p:sp>
      <p:graphicFrame>
        <p:nvGraphicFramePr>
          <p:cNvPr id="14" name="Table 13"/>
          <p:cNvGraphicFramePr>
            <a:graphicFrameLocks noGrp="1"/>
          </p:cNvGraphicFramePr>
          <p:nvPr>
            <p:extLst>
              <p:ext uri="{D42A27DB-BD31-4B8C-83A1-F6EECF244321}">
                <p14:modId xmlns:p14="http://schemas.microsoft.com/office/powerpoint/2010/main" val="2124702230"/>
              </p:ext>
            </p:extLst>
          </p:nvPr>
        </p:nvGraphicFramePr>
        <p:xfrm>
          <a:off x="2941007" y="887213"/>
          <a:ext cx="9182449" cy="192024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779714">
                  <a:extLst>
                    <a:ext uri="{9D8B030D-6E8A-4147-A177-3AD203B41FA5}">
                      <a16:colId xmlns:a16="http://schemas.microsoft.com/office/drawing/2014/main" val="2030116334"/>
                    </a:ext>
                  </a:extLst>
                </a:gridCol>
                <a:gridCol w="832082">
                  <a:extLst>
                    <a:ext uri="{9D8B030D-6E8A-4147-A177-3AD203B41FA5}">
                      <a16:colId xmlns:a16="http://schemas.microsoft.com/office/drawing/2014/main" val="3313538568"/>
                    </a:ext>
                  </a:extLst>
                </a:gridCol>
                <a:gridCol w="927386">
                  <a:extLst>
                    <a:ext uri="{9D8B030D-6E8A-4147-A177-3AD203B41FA5}">
                      <a16:colId xmlns:a16="http://schemas.microsoft.com/office/drawing/2014/main" val="2109778323"/>
                    </a:ext>
                  </a:extLst>
                </a:gridCol>
                <a:gridCol w="1753748">
                  <a:extLst>
                    <a:ext uri="{9D8B030D-6E8A-4147-A177-3AD203B41FA5}">
                      <a16:colId xmlns:a16="http://schemas.microsoft.com/office/drawing/2014/main" val="3972636294"/>
                    </a:ext>
                  </a:extLst>
                </a:gridCol>
                <a:gridCol w="1477453">
                  <a:extLst>
                    <a:ext uri="{9D8B030D-6E8A-4147-A177-3AD203B41FA5}">
                      <a16:colId xmlns:a16="http://schemas.microsoft.com/office/drawing/2014/main" val="1685505855"/>
                    </a:ext>
                  </a:extLst>
                </a:gridCol>
                <a:gridCol w="1515533">
                  <a:extLst>
                    <a:ext uri="{9D8B030D-6E8A-4147-A177-3AD203B41FA5}">
                      <a16:colId xmlns:a16="http://schemas.microsoft.com/office/drawing/2014/main" val="2897508233"/>
                    </a:ext>
                  </a:extLst>
                </a:gridCol>
                <a:gridCol w="1896533">
                  <a:extLst>
                    <a:ext uri="{9D8B030D-6E8A-4147-A177-3AD203B41FA5}">
                      <a16:colId xmlns:a16="http://schemas.microsoft.com/office/drawing/2014/main" val="4267946625"/>
                    </a:ext>
                  </a:extLst>
                </a:gridCol>
              </a:tblGrid>
              <a:tr h="0">
                <a:tc gridSpan="4">
                  <a:txBody>
                    <a:bodyPr/>
                    <a:lstStyle/>
                    <a:p>
                      <a:pPr algn="l">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Number of nodules per plant.  </a:t>
                      </a:r>
                      <a:br>
                        <a:rPr lang="en-US" sz="1800" b="0" dirty="0">
                          <a:solidFill>
                            <a:schemeClr val="tx1"/>
                          </a:solidFill>
                          <a:effectLst/>
                          <a:latin typeface="Arial" panose="020B0604020202020204" pitchFamily="34" charset="0"/>
                          <a:cs typeface="Arial" panose="020B0604020202020204" pitchFamily="34" charset="0"/>
                        </a:rPr>
                      </a:br>
                      <a:r>
                        <a:rPr lang="en-US" sz="1800" b="0" dirty="0">
                          <a:solidFill>
                            <a:schemeClr val="tx1"/>
                          </a:solidFill>
                          <a:effectLst/>
                          <a:latin typeface="Arial" panose="020B0604020202020204" pitchFamily="34" charset="0"/>
                          <a:cs typeface="Arial" panose="020B0604020202020204" pitchFamily="34" charset="0"/>
                        </a:rPr>
                        <a:t>‘</a:t>
                      </a:r>
                      <a:r>
                        <a:rPr lang="en-US" sz="1800" b="0" dirty="0">
                          <a:solidFill>
                            <a:srgbClr val="0000FF"/>
                          </a:solidFill>
                          <a:effectLst/>
                          <a:latin typeface="Arial" panose="020B0604020202020204" pitchFamily="34" charset="0"/>
                          <a:cs typeface="Arial" panose="020B0604020202020204" pitchFamily="34" charset="0"/>
                        </a:rPr>
                        <a:t>Normal</a:t>
                      </a:r>
                      <a:r>
                        <a:rPr lang="en-US" sz="1800" b="0" dirty="0">
                          <a:solidFill>
                            <a:schemeClr val="tx1"/>
                          </a:solidFill>
                          <a:effectLst/>
                          <a:latin typeface="Arial" panose="020B0604020202020204" pitchFamily="34" charset="0"/>
                          <a:cs typeface="Arial" panose="020B0604020202020204" pitchFamily="34" charset="0"/>
                        </a:rPr>
                        <a:t>’ = ‘</a:t>
                      </a:r>
                      <a:r>
                        <a:rPr lang="en-US" sz="1800" b="0" dirty="0">
                          <a:solidFill>
                            <a:srgbClr val="0000FF"/>
                          </a:solidFill>
                          <a:effectLst/>
                          <a:latin typeface="Arial" panose="020B0604020202020204" pitchFamily="34" charset="0"/>
                          <a:cs typeface="Arial" panose="020B0604020202020204" pitchFamily="34" charset="0"/>
                        </a:rPr>
                        <a:t>wild-type</a:t>
                      </a:r>
                      <a:r>
                        <a:rPr lang="en-US" sz="1800" b="0" dirty="0">
                          <a:solidFill>
                            <a:schemeClr val="tx1"/>
                          </a:solidFill>
                          <a:effectLst/>
                          <a:latin typeface="Arial" panose="020B0604020202020204" pitchFamily="34" charset="0"/>
                          <a:cs typeface="Arial" panose="020B0604020202020204" pitchFamily="34" charset="0"/>
                        </a:rPr>
                        <a:t>’: </a:t>
                      </a: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l">
                        <a:lnSpc>
                          <a:spcPct val="100000"/>
                        </a:lnSpc>
                        <a:spcAft>
                          <a:spcPts val="0"/>
                        </a:spcAft>
                      </a:pPr>
                      <a:r>
                        <a:rPr lang="en-GB" sz="1800" b="0" noProof="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Number of nodules</a:t>
                      </a:r>
                      <a:r>
                        <a:rPr lang="en-GB" sz="1800" b="0" baseline="0" noProof="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per plant given the additive effects as estimated </a:t>
                      </a:r>
                      <a:r>
                        <a:rPr lang="en-GB" sz="1800" b="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yet zero Epistasis</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lnSpc>
                          <a:spcPct val="100000"/>
                        </a:lnSpc>
                        <a:spcAft>
                          <a:spcPts val="0"/>
                        </a:spcAft>
                      </a:pP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lnSpc>
                          <a:spcPct val="100000"/>
                        </a:lnSpc>
                        <a:spcAft>
                          <a:spcPts val="0"/>
                        </a:spcAft>
                      </a:pP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L2: </a:t>
                      </a:r>
                      <a:r>
                        <a:rPr lang="en-US" sz="1800" b="0" dirty="0" err="1">
                          <a:solidFill>
                            <a:schemeClr val="tx1"/>
                          </a:solidFill>
                          <a:effectLst/>
                          <a:latin typeface="Arial" panose="020B0604020202020204" pitchFamily="34" charset="0"/>
                          <a:cs typeface="Arial" panose="020B0604020202020204" pitchFamily="34" charset="0"/>
                        </a:rPr>
                        <a:t>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Locus1: </a:t>
                      </a:r>
                      <a:r>
                        <a:rPr lang="en-US" sz="1800" b="0" dirty="0" err="1">
                          <a:solidFill>
                            <a:schemeClr val="tx1"/>
                          </a:solidFill>
                          <a:effectLst/>
                          <a:latin typeface="Arial" panose="020B0604020202020204" pitchFamily="34" charset="0"/>
                          <a:cs typeface="Arial" panose="020B0604020202020204" pitchFamily="34" charset="0"/>
                        </a:rPr>
                        <a:t>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1: 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BB  </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200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-50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798129"/>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a:t>
                      </a:r>
                      <a:r>
                        <a:rPr lang="en-US" sz="1800" b="0" dirty="0">
                          <a:solidFill>
                            <a:schemeClr val="tx1"/>
                          </a:solidFill>
                          <a:effectLst/>
                          <a:latin typeface="Arial" panose="020B0604020202020204" pitchFamily="34" charset="0"/>
                          <a:cs typeface="Arial" panose="020B0604020202020204" pitchFamily="34" charset="0"/>
                        </a:rPr>
                        <a:t>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55696617"/>
                  </a:ext>
                </a:extLst>
              </a:tr>
              <a:tr h="0">
                <a:tc>
                  <a:txBody>
                    <a:bodyPr/>
                    <a:lstStyle/>
                    <a:p>
                      <a:pPr algn="ctr">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370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220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320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 </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ea typeface="+mn-ea"/>
                          <a:cs typeface="Arial" panose="020B0604020202020204" pitchFamily="34" charset="0"/>
                        </a:rPr>
                        <a:t>70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272310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675326505"/>
              </p:ext>
            </p:extLst>
          </p:nvPr>
        </p:nvGraphicFramePr>
        <p:xfrm>
          <a:off x="114313" y="2968914"/>
          <a:ext cx="5793641" cy="2416911"/>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596887">
                  <a:extLst>
                    <a:ext uri="{9D8B030D-6E8A-4147-A177-3AD203B41FA5}">
                      <a16:colId xmlns:a16="http://schemas.microsoft.com/office/drawing/2014/main" val="2030116334"/>
                    </a:ext>
                  </a:extLst>
                </a:gridCol>
                <a:gridCol w="1736223">
                  <a:extLst>
                    <a:ext uri="{9D8B030D-6E8A-4147-A177-3AD203B41FA5}">
                      <a16:colId xmlns:a16="http://schemas.microsoft.com/office/drawing/2014/main" val="3313538568"/>
                    </a:ext>
                  </a:extLst>
                </a:gridCol>
                <a:gridCol w="1718441">
                  <a:extLst>
                    <a:ext uri="{9D8B030D-6E8A-4147-A177-3AD203B41FA5}">
                      <a16:colId xmlns:a16="http://schemas.microsoft.com/office/drawing/2014/main" val="2109778323"/>
                    </a:ext>
                  </a:extLst>
                </a:gridCol>
                <a:gridCol w="1742090">
                  <a:extLst>
                    <a:ext uri="{9D8B030D-6E8A-4147-A177-3AD203B41FA5}">
                      <a16:colId xmlns:a16="http://schemas.microsoft.com/office/drawing/2014/main" val="3972636294"/>
                    </a:ext>
                  </a:extLst>
                </a:gridCol>
              </a:tblGrid>
              <a:tr h="356271">
                <a:tc gridSpan="4">
                  <a:txBody>
                    <a:bodyPr/>
                    <a:lstStyle/>
                    <a:p>
                      <a:pPr algn="l">
                        <a:lnSpc>
                          <a:spcPct val="100000"/>
                        </a:lnSpc>
                        <a:spcAft>
                          <a:spcPts val="0"/>
                        </a:spcAft>
                      </a:pPr>
                      <a:r>
                        <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Look at the pattern of the marked ‘</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and ‘</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signs</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L2: </a:t>
                      </a:r>
                      <a:r>
                        <a:rPr lang="en-US" sz="1800" b="0" dirty="0" err="1">
                          <a:solidFill>
                            <a:schemeClr val="tx1"/>
                          </a:solidFill>
                          <a:effectLst/>
                          <a:latin typeface="Arial" panose="020B0604020202020204" pitchFamily="34" charset="0"/>
                          <a:cs typeface="Arial" panose="020B0604020202020204" pitchFamily="34" charset="0"/>
                        </a:rPr>
                        <a:t>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Locus1: </a:t>
                      </a:r>
                      <a:r>
                        <a:rPr lang="en-US" sz="1800" b="0" dirty="0" err="1">
                          <a:solidFill>
                            <a:schemeClr val="tx1"/>
                          </a:solidFill>
                          <a:effectLst/>
                          <a:latin typeface="Arial" panose="020B0604020202020204" pitchFamily="34" charset="0"/>
                          <a:cs typeface="Arial" panose="020B0604020202020204" pitchFamily="34" charset="0"/>
                        </a:rPr>
                        <a:t>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50400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BB  </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lnSpc>
                          <a:spcPct val="100000"/>
                        </a:lnSpc>
                        <a:spcAft>
                          <a:spcPts val="0"/>
                        </a:spcAft>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de-DE"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kern="12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da)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de-DE" sz="1800" b="1"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kern="1200"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86798129"/>
                  </a:ext>
                </a:extLst>
              </a:tr>
              <a:tr h="50400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a:t>
                      </a:r>
                      <a:r>
                        <a:rPr lang="en-US" sz="1800" b="0" dirty="0">
                          <a:solidFill>
                            <a:schemeClr val="tx1"/>
                          </a:solidFill>
                          <a:effectLst/>
                          <a:latin typeface="Arial" panose="020B0604020202020204" pitchFamily="34" charset="0"/>
                          <a:cs typeface="Arial" panose="020B0604020202020204" pitchFamily="34" charset="0"/>
                        </a:rPr>
                        <a:t>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dd</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de-DE" sz="1800" b="1"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0" kern="12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de-DE"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55696617"/>
                  </a:ext>
                </a:extLst>
              </a:tr>
              <a:tr h="504000">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de-DE" sz="1800" b="1"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kern="1200"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de-DE"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de-DE" sz="1800" b="1"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de-DE"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de-DE" sz="1800" b="0" kern="1200"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de-DE"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62723102"/>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749614747"/>
              </p:ext>
            </p:extLst>
          </p:nvPr>
        </p:nvGraphicFramePr>
        <p:xfrm>
          <a:off x="6386669" y="2993261"/>
          <a:ext cx="5736290" cy="2376000"/>
        </p:xfrm>
        <a:graphic>
          <a:graphicData uri="http://schemas.openxmlformats.org/drawingml/2006/table">
            <a:tbl>
              <a:tblPr>
                <a:effectLst>
                  <a:outerShdw blurRad="50800" dist="38100" dir="2700000" algn="tl" rotWithShape="0">
                    <a:prstClr val="black">
                      <a:alpha val="40000"/>
                    </a:prstClr>
                  </a:outerShdw>
                </a:effectLst>
                <a:tableStyleId>{5C22544A-7EE6-4342-B048-85BDC9FD1C3A}</a:tableStyleId>
              </a:tblPr>
              <a:tblGrid>
                <a:gridCol w="331076">
                  <a:extLst>
                    <a:ext uri="{9D8B030D-6E8A-4147-A177-3AD203B41FA5}">
                      <a16:colId xmlns:a16="http://schemas.microsoft.com/office/drawing/2014/main" val="4265256923"/>
                    </a:ext>
                  </a:extLst>
                </a:gridCol>
                <a:gridCol w="2096814">
                  <a:extLst>
                    <a:ext uri="{9D8B030D-6E8A-4147-A177-3AD203B41FA5}">
                      <a16:colId xmlns:a16="http://schemas.microsoft.com/office/drawing/2014/main" val="3358380952"/>
                    </a:ext>
                  </a:extLst>
                </a:gridCol>
                <a:gridCol w="744954">
                  <a:extLst>
                    <a:ext uri="{9D8B030D-6E8A-4147-A177-3AD203B41FA5}">
                      <a16:colId xmlns:a16="http://schemas.microsoft.com/office/drawing/2014/main" val="466737778"/>
                    </a:ext>
                  </a:extLst>
                </a:gridCol>
                <a:gridCol w="2563446">
                  <a:extLst>
                    <a:ext uri="{9D8B030D-6E8A-4147-A177-3AD203B41FA5}">
                      <a16:colId xmlns:a16="http://schemas.microsoft.com/office/drawing/2014/main" val="4015403614"/>
                    </a:ext>
                  </a:extLst>
                </a:gridCol>
              </a:tblGrid>
              <a:tr h="396000">
                <a:tc gridSpan="4">
                  <a:txBody>
                    <a:bodyPr/>
                    <a:lstStyle/>
                    <a:p>
                      <a:pPr algn="l"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Basic  parameters of the F∞ model</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nchor="b"/>
                </a:tc>
                <a:tc hMerge="1">
                  <a:txBody>
                    <a:bodyPr/>
                    <a:lstStyle/>
                    <a:p>
                      <a:pPr algn="ctr" fontAlgn="b"/>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2951190"/>
                  </a:ext>
                </a:extLst>
              </a:tr>
              <a:tr h="396000">
                <a:tc>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Mean of all homozygotes</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fontAlgn="b"/>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4233" marR="4233" marT="423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8343066"/>
                  </a:ext>
                </a:extLst>
              </a:tr>
              <a:tr h="396000">
                <a:tc>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kern="1200" baseline="-2500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Additive, locus 1</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en-GB" sz="1800" b="0" kern="1200" baseline="-2500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Additive-add. epistatic</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88412832"/>
                  </a:ext>
                </a:extLst>
              </a:tr>
              <a:tr h="396000">
                <a:tc>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kern="1200" baseline="-2500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Additive, locus 2</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(ad)</a:t>
                      </a:r>
                      <a:r>
                        <a:rPr lang="en-GB" sz="1800" b="0" kern="1200" baseline="-2500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Additive(L1)-dom.(L2)</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0756229"/>
                  </a:ext>
                </a:extLst>
              </a:tr>
              <a:tr h="396000">
                <a:tc>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en-GB" sz="1800" b="0" kern="1200" baseline="-2500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Dominant, loc. 1</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(da)</a:t>
                      </a:r>
                      <a:r>
                        <a:rPr lang="en-GB" sz="1800" b="0" kern="1200" baseline="-2500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Dominant(L1)-add.(L2) </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514427149"/>
                  </a:ext>
                </a:extLst>
              </a:tr>
              <a:tr h="396000">
                <a:tc>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en-GB" sz="1800" b="0" kern="1200" baseline="-2500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Dominant, loc. 2</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GB" sz="1800" b="0" kern="1200" baseline="0" noProof="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dd</a:t>
                      </a:r>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GB" sz="1800" b="0" kern="1200" baseline="-2500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r>
                        <a:rPr lang="en-GB" sz="1800" b="0" kern="120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Dom.-dom. Epistatic</a:t>
                      </a:r>
                    </a:p>
                  </a:txBody>
                  <a:tcPr marL="4233" marR="4233" marT="4233"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1460146"/>
                  </a:ext>
                </a:extLst>
              </a:tr>
            </a:tbl>
          </a:graphicData>
        </a:graphic>
      </p:graphicFrame>
      <p:sp>
        <p:nvSpPr>
          <p:cNvPr id="2" name="Textfeld 1">
            <a:extLst>
              <a:ext uri="{FF2B5EF4-FFF2-40B4-BE49-F238E27FC236}">
                <a16:creationId xmlns:a16="http://schemas.microsoft.com/office/drawing/2014/main" id="{6BE7D47B-AB2E-43FA-B262-F63F943401A6}"/>
              </a:ext>
            </a:extLst>
          </p:cNvPr>
          <p:cNvSpPr txBox="1"/>
          <p:nvPr/>
        </p:nvSpPr>
        <p:spPr>
          <a:xfrm>
            <a:off x="78615" y="5698067"/>
            <a:ext cx="12044344"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see that this concept of Epistasis is pure Algebra and Statistics and is barely connected to Biology. Nevertheless: It allows to see from trait data of genotypes whether loci add up their impact on trait additively; or whether they interact (means: whether they show Epistasis). </a:t>
            </a:r>
          </a:p>
        </p:txBody>
      </p:sp>
      <p:sp>
        <p:nvSpPr>
          <p:cNvPr id="10"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0697CF17-6B5F-4066-82DD-68365F757760}"/>
              </a:ext>
            </a:extLst>
          </p:cNvPr>
          <p:cNvPicPr>
            <a:picLocks noChangeAspect="1"/>
          </p:cNvPicPr>
          <p:nvPr/>
        </p:nvPicPr>
        <p:blipFill>
          <a:blip r:embed="rId2"/>
          <a:stretch>
            <a:fillRect/>
          </a:stretch>
        </p:blipFill>
        <p:spPr>
          <a:xfrm>
            <a:off x="86837" y="892351"/>
            <a:ext cx="2731823" cy="19745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55759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p:nvPr/>
        </p:nvSpPr>
        <p:spPr>
          <a:xfrm>
            <a:off x="78615" y="10388"/>
            <a:ext cx="1204484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Example for epistasis. Interaction between locus 1 „</a:t>
            </a:r>
            <a:r>
              <a:rPr lang="en-GB" sz="2400" dirty="0" err="1">
                <a:latin typeface="Arial" panose="020B0604020202020204" pitchFamily="34" charset="0"/>
                <a:cs typeface="Arial" panose="020B0604020202020204" pitchFamily="34" charset="0"/>
              </a:rPr>
              <a:t>A|a</a:t>
            </a:r>
            <a:r>
              <a:rPr lang="en-GB" sz="2400" dirty="0">
                <a:latin typeface="Arial" panose="020B0604020202020204" pitchFamily="34" charset="0"/>
                <a:cs typeface="Arial" panose="020B0604020202020204" pitchFamily="34" charset="0"/>
              </a:rPr>
              <a:t>“ and locus 2 „</a:t>
            </a:r>
            <a:r>
              <a:rPr lang="en-GB" sz="2400" dirty="0" err="1">
                <a:latin typeface="Arial" panose="020B0604020202020204" pitchFamily="34" charset="0"/>
                <a:cs typeface="Arial" panose="020B0604020202020204" pitchFamily="34" charset="0"/>
              </a:rPr>
              <a:t>B|b</a:t>
            </a:r>
            <a:r>
              <a:rPr lang="en-GB" sz="2400" dirty="0">
                <a:latin typeface="Arial" panose="020B0604020202020204" pitchFamily="34" charset="0"/>
                <a:cs typeface="Arial" panose="020B0604020202020204" pitchFamily="34" charset="0"/>
              </a:rPr>
              <a:t>“.</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Can we quantify the ‘amount’ of epistasis?</a:t>
            </a:r>
          </a:p>
        </p:txBody>
      </p:sp>
      <p:graphicFrame>
        <p:nvGraphicFramePr>
          <p:cNvPr id="14" name="Table 13"/>
          <p:cNvGraphicFramePr>
            <a:graphicFrameLocks noGrp="1"/>
          </p:cNvGraphicFramePr>
          <p:nvPr>
            <p:extLst>
              <p:ext uri="{D42A27DB-BD31-4B8C-83A1-F6EECF244321}">
                <p14:modId xmlns:p14="http://schemas.microsoft.com/office/powerpoint/2010/main" val="3341562944"/>
              </p:ext>
            </p:extLst>
          </p:nvPr>
        </p:nvGraphicFramePr>
        <p:xfrm>
          <a:off x="2941007" y="887213"/>
          <a:ext cx="9182449" cy="192024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779714">
                  <a:extLst>
                    <a:ext uri="{9D8B030D-6E8A-4147-A177-3AD203B41FA5}">
                      <a16:colId xmlns:a16="http://schemas.microsoft.com/office/drawing/2014/main" val="2030116334"/>
                    </a:ext>
                  </a:extLst>
                </a:gridCol>
                <a:gridCol w="832082">
                  <a:extLst>
                    <a:ext uri="{9D8B030D-6E8A-4147-A177-3AD203B41FA5}">
                      <a16:colId xmlns:a16="http://schemas.microsoft.com/office/drawing/2014/main" val="3313538568"/>
                    </a:ext>
                  </a:extLst>
                </a:gridCol>
                <a:gridCol w="927386">
                  <a:extLst>
                    <a:ext uri="{9D8B030D-6E8A-4147-A177-3AD203B41FA5}">
                      <a16:colId xmlns:a16="http://schemas.microsoft.com/office/drawing/2014/main" val="2109778323"/>
                    </a:ext>
                  </a:extLst>
                </a:gridCol>
                <a:gridCol w="1753748">
                  <a:extLst>
                    <a:ext uri="{9D8B030D-6E8A-4147-A177-3AD203B41FA5}">
                      <a16:colId xmlns:a16="http://schemas.microsoft.com/office/drawing/2014/main" val="3972636294"/>
                    </a:ext>
                  </a:extLst>
                </a:gridCol>
                <a:gridCol w="1477453">
                  <a:extLst>
                    <a:ext uri="{9D8B030D-6E8A-4147-A177-3AD203B41FA5}">
                      <a16:colId xmlns:a16="http://schemas.microsoft.com/office/drawing/2014/main" val="1685505855"/>
                    </a:ext>
                  </a:extLst>
                </a:gridCol>
                <a:gridCol w="1515533">
                  <a:extLst>
                    <a:ext uri="{9D8B030D-6E8A-4147-A177-3AD203B41FA5}">
                      <a16:colId xmlns:a16="http://schemas.microsoft.com/office/drawing/2014/main" val="2897508233"/>
                    </a:ext>
                  </a:extLst>
                </a:gridCol>
                <a:gridCol w="1896533">
                  <a:extLst>
                    <a:ext uri="{9D8B030D-6E8A-4147-A177-3AD203B41FA5}">
                      <a16:colId xmlns:a16="http://schemas.microsoft.com/office/drawing/2014/main" val="4267946625"/>
                    </a:ext>
                  </a:extLst>
                </a:gridCol>
              </a:tblGrid>
              <a:tr h="0">
                <a:tc gridSpan="4">
                  <a:txBody>
                    <a:bodyPr/>
                    <a:lstStyle/>
                    <a:p>
                      <a:pPr algn="l">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Number of nodules per plant.  </a:t>
                      </a:r>
                      <a:br>
                        <a:rPr lang="en-US" sz="1800" b="0" dirty="0">
                          <a:solidFill>
                            <a:schemeClr val="tx1"/>
                          </a:solidFill>
                          <a:effectLst/>
                          <a:latin typeface="Arial" panose="020B0604020202020204" pitchFamily="34" charset="0"/>
                          <a:cs typeface="Arial" panose="020B0604020202020204" pitchFamily="34" charset="0"/>
                        </a:rPr>
                      </a:br>
                      <a:r>
                        <a:rPr lang="en-US" sz="1800" b="0" dirty="0">
                          <a:solidFill>
                            <a:schemeClr val="tx1"/>
                          </a:solidFill>
                          <a:effectLst/>
                          <a:latin typeface="Arial" panose="020B0604020202020204" pitchFamily="34" charset="0"/>
                          <a:cs typeface="Arial" panose="020B0604020202020204" pitchFamily="34" charset="0"/>
                        </a:rPr>
                        <a:t>‘</a:t>
                      </a:r>
                      <a:r>
                        <a:rPr lang="en-US" sz="1800" b="0" dirty="0">
                          <a:solidFill>
                            <a:srgbClr val="0000FF"/>
                          </a:solidFill>
                          <a:effectLst/>
                          <a:latin typeface="Arial" panose="020B0604020202020204" pitchFamily="34" charset="0"/>
                          <a:cs typeface="Arial" panose="020B0604020202020204" pitchFamily="34" charset="0"/>
                        </a:rPr>
                        <a:t>Normal</a:t>
                      </a:r>
                      <a:r>
                        <a:rPr lang="en-US" sz="1800" b="0" dirty="0">
                          <a:solidFill>
                            <a:schemeClr val="tx1"/>
                          </a:solidFill>
                          <a:effectLst/>
                          <a:latin typeface="Arial" panose="020B0604020202020204" pitchFamily="34" charset="0"/>
                          <a:cs typeface="Arial" panose="020B0604020202020204" pitchFamily="34" charset="0"/>
                        </a:rPr>
                        <a:t>’ = ‘</a:t>
                      </a:r>
                      <a:r>
                        <a:rPr lang="en-US" sz="1800" b="0" dirty="0">
                          <a:solidFill>
                            <a:srgbClr val="0000FF"/>
                          </a:solidFill>
                          <a:effectLst/>
                          <a:latin typeface="Arial" panose="020B0604020202020204" pitchFamily="34" charset="0"/>
                          <a:cs typeface="Arial" panose="020B0604020202020204" pitchFamily="34" charset="0"/>
                        </a:rPr>
                        <a:t>wild-type</a:t>
                      </a:r>
                      <a:r>
                        <a:rPr lang="en-US" sz="1800" b="0" dirty="0">
                          <a:solidFill>
                            <a:schemeClr val="tx1"/>
                          </a:solidFill>
                          <a:effectLst/>
                          <a:latin typeface="Arial" panose="020B0604020202020204" pitchFamily="34" charset="0"/>
                          <a:cs typeface="Arial" panose="020B0604020202020204" pitchFamily="34" charset="0"/>
                        </a:rPr>
                        <a:t>’: </a:t>
                      </a: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l">
                        <a:lnSpc>
                          <a:spcPct val="100000"/>
                        </a:lnSpc>
                        <a:spcAft>
                          <a:spcPts val="0"/>
                        </a:spcAft>
                      </a:pPr>
                      <a:r>
                        <a:rPr lang="en-GB" sz="1800" b="0" noProof="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Number of nodules</a:t>
                      </a:r>
                      <a:r>
                        <a:rPr lang="en-GB" sz="1800" b="0" baseline="0" noProof="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rPr>
                        <a:t> per plant given the additive effects as estimated </a:t>
                      </a:r>
                      <a:r>
                        <a:rPr lang="en-GB" sz="1800" b="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yet zero Epistasis</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lnSpc>
                          <a:spcPct val="100000"/>
                        </a:lnSpc>
                        <a:spcAft>
                          <a:spcPts val="0"/>
                        </a:spcAft>
                      </a:pP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l">
                        <a:lnSpc>
                          <a:spcPct val="100000"/>
                        </a:lnSpc>
                        <a:spcAft>
                          <a:spcPts val="0"/>
                        </a:spcAft>
                      </a:pP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L2: </a:t>
                      </a:r>
                      <a:r>
                        <a:rPr lang="en-US" sz="1800" b="0" dirty="0" err="1">
                          <a:solidFill>
                            <a:schemeClr val="tx1"/>
                          </a:solidFill>
                          <a:effectLst/>
                          <a:latin typeface="Arial" panose="020B0604020202020204" pitchFamily="34" charset="0"/>
                          <a:cs typeface="Arial" panose="020B0604020202020204" pitchFamily="34" charset="0"/>
                        </a:rPr>
                        <a:t>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Locus1: </a:t>
                      </a:r>
                      <a:r>
                        <a:rPr lang="en-US" sz="1800" b="0" dirty="0" err="1">
                          <a:solidFill>
                            <a:schemeClr val="tx1"/>
                          </a:solidFill>
                          <a:effectLst/>
                          <a:latin typeface="Arial" panose="020B0604020202020204" pitchFamily="34" charset="0"/>
                          <a:cs typeface="Arial" panose="020B0604020202020204" pitchFamily="34" charset="0"/>
                        </a:rPr>
                        <a:t>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Locus 1: 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A</a:t>
                      </a:r>
                      <a:r>
                        <a:rPr lang="en-US"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BB  </a:t>
                      </a:r>
                      <a:r>
                        <a:rPr lang="en-US"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200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-50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798129"/>
                  </a:ext>
                </a:extLst>
              </a:tr>
              <a:tr h="0">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B</a:t>
                      </a:r>
                      <a:r>
                        <a:rPr lang="en-US" sz="1800" b="0" dirty="0">
                          <a:solidFill>
                            <a:schemeClr val="tx1"/>
                          </a:solidFill>
                          <a:effectLst/>
                          <a:latin typeface="Arial" panose="020B0604020202020204" pitchFamily="34" charset="0"/>
                          <a:cs typeface="Arial" panose="020B0604020202020204" pitchFamily="34" charset="0"/>
                        </a:rPr>
                        <a:t>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rgbClr val="0000FF"/>
                          </a:solidFill>
                          <a:effectLst/>
                          <a:latin typeface="Arial" panose="020B0604020202020204" pitchFamily="34" charset="0"/>
                          <a:cs typeface="Arial" panose="020B0604020202020204" pitchFamily="34" charset="0"/>
                        </a:rPr>
                        <a:t>150 </a:t>
                      </a:r>
                      <a:endParaRPr lang="en-GB"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755696617"/>
                  </a:ext>
                </a:extLst>
              </a:tr>
              <a:tr h="0">
                <a:tc>
                  <a:txBody>
                    <a:bodyPr/>
                    <a:lstStyle/>
                    <a:p>
                      <a:pPr algn="ctr">
                        <a:lnSpc>
                          <a:spcPct val="100000"/>
                        </a:lnSpc>
                        <a:spcAft>
                          <a:spcPts val="0"/>
                        </a:spcAft>
                      </a:pPr>
                      <a:r>
                        <a:rPr lang="en-US" sz="1800" b="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370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220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algn="ctr">
                        <a:lnSpc>
                          <a:spcPct val="100000"/>
                        </a:lnSpc>
                        <a:spcAft>
                          <a:spcPts val="0"/>
                        </a:spcAft>
                      </a:pPr>
                      <a:r>
                        <a:rPr lang="en-US" sz="1800" b="0" dirty="0">
                          <a:solidFill>
                            <a:schemeClr val="tx1"/>
                          </a:solidFill>
                          <a:effectLst/>
                          <a:latin typeface="Arial" panose="020B0604020202020204" pitchFamily="34" charset="0"/>
                          <a:cs typeface="Arial" panose="020B0604020202020204" pitchFamily="34" charset="0"/>
                        </a:rPr>
                        <a:t>20</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320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cs typeface="Arial" panose="020B0604020202020204" pitchFamily="34" charset="0"/>
                        </a:rPr>
                        <a:t> </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en-US" sz="1800" b="0" dirty="0">
                          <a:solidFill>
                            <a:schemeClr val="tx1">
                              <a:lumMod val="50000"/>
                              <a:lumOff val="50000"/>
                            </a:schemeClr>
                          </a:solidFill>
                          <a:effectLst/>
                          <a:latin typeface="Arial" panose="020B0604020202020204" pitchFamily="34" charset="0"/>
                          <a:ea typeface="+mn-ea"/>
                          <a:cs typeface="Arial" panose="020B0604020202020204" pitchFamily="34" charset="0"/>
                        </a:rPr>
                        <a:t>70</a:t>
                      </a:r>
                      <a:endParaRPr lang="en-GB" sz="1800" b="0" dirty="0">
                        <a:solidFill>
                          <a:schemeClr val="tx1">
                            <a:lumMod val="50000"/>
                            <a:lumOff val="50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272310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3351218820"/>
              </p:ext>
            </p:extLst>
          </p:nvPr>
        </p:nvGraphicFramePr>
        <p:xfrm>
          <a:off x="114313" y="2968914"/>
          <a:ext cx="5793641" cy="2416911"/>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596887">
                  <a:extLst>
                    <a:ext uri="{9D8B030D-6E8A-4147-A177-3AD203B41FA5}">
                      <a16:colId xmlns:a16="http://schemas.microsoft.com/office/drawing/2014/main" val="2030116334"/>
                    </a:ext>
                  </a:extLst>
                </a:gridCol>
                <a:gridCol w="1736223">
                  <a:extLst>
                    <a:ext uri="{9D8B030D-6E8A-4147-A177-3AD203B41FA5}">
                      <a16:colId xmlns:a16="http://schemas.microsoft.com/office/drawing/2014/main" val="3313538568"/>
                    </a:ext>
                  </a:extLst>
                </a:gridCol>
                <a:gridCol w="1718441">
                  <a:extLst>
                    <a:ext uri="{9D8B030D-6E8A-4147-A177-3AD203B41FA5}">
                      <a16:colId xmlns:a16="http://schemas.microsoft.com/office/drawing/2014/main" val="2109778323"/>
                    </a:ext>
                  </a:extLst>
                </a:gridCol>
                <a:gridCol w="1742090">
                  <a:extLst>
                    <a:ext uri="{9D8B030D-6E8A-4147-A177-3AD203B41FA5}">
                      <a16:colId xmlns:a16="http://schemas.microsoft.com/office/drawing/2014/main" val="3972636294"/>
                    </a:ext>
                  </a:extLst>
                </a:gridCol>
              </a:tblGrid>
              <a:tr h="356271">
                <a:tc gridSpan="4">
                  <a:txBody>
                    <a:bodyPr/>
                    <a:lstStyle/>
                    <a:p>
                      <a:pPr algn="l">
                        <a:lnSpc>
                          <a:spcPct val="100000"/>
                        </a:lnSpc>
                        <a:spcAft>
                          <a:spcPts val="0"/>
                        </a:spcAft>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See the G values </a:t>
                      </a:r>
                      <a:r>
                        <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composed</a:t>
                      </a:r>
                      <a:r>
                        <a:rPr lang="en-GB"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 from their model effects</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GB" sz="1800" b="0" dirty="0">
                          <a:solidFill>
                            <a:schemeClr val="tx1"/>
                          </a:solidFill>
                          <a:effectLst/>
                          <a:latin typeface="Arial" panose="020B0604020202020204" pitchFamily="34" charset="0"/>
                          <a:cs typeface="Arial" panose="020B0604020202020204" pitchFamily="34" charset="0"/>
                        </a:rPr>
                        <a:t>L2: </a:t>
                      </a:r>
                      <a:r>
                        <a:rPr lang="en-GB" sz="1800" b="0" dirty="0" err="1">
                          <a:solidFill>
                            <a:schemeClr val="tx1"/>
                          </a:solidFill>
                          <a:effectLst/>
                          <a:latin typeface="Arial" panose="020B0604020202020204" pitchFamily="34" charset="0"/>
                          <a:cs typeface="Arial" panose="020B0604020202020204" pitchFamily="34" charset="0"/>
                        </a:rPr>
                        <a:t>B|b</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GB" sz="1800" b="0" dirty="0">
                          <a:solidFill>
                            <a:schemeClr val="tx1"/>
                          </a:solidFill>
                          <a:effectLst/>
                          <a:latin typeface="Arial" panose="020B0604020202020204" pitchFamily="34" charset="0"/>
                          <a:cs typeface="Arial" panose="020B0604020202020204" pitchFamily="34" charset="0"/>
                        </a:rPr>
                        <a:t>Locus1: </a:t>
                      </a:r>
                      <a:r>
                        <a:rPr lang="en-GB" sz="1800" b="0" dirty="0" err="1">
                          <a:solidFill>
                            <a:schemeClr val="tx1"/>
                          </a:solidFill>
                          <a:effectLst/>
                          <a:latin typeface="Arial" panose="020B0604020202020204" pitchFamily="34" charset="0"/>
                          <a:cs typeface="Arial" panose="020B0604020202020204" pitchFamily="34" charset="0"/>
                        </a:rPr>
                        <a:t>A|a</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GB" sz="1800" b="0" dirty="0">
                          <a:solidFill>
                            <a:srgbClr val="0000FF"/>
                          </a:solidFill>
                          <a:effectLst/>
                          <a:latin typeface="Arial" panose="020B0604020202020204" pitchFamily="34" charset="0"/>
                          <a:cs typeface="Arial" panose="020B0604020202020204" pitchFamily="34" charset="0"/>
                        </a:rPr>
                        <a:t>AA</a:t>
                      </a:r>
                      <a:r>
                        <a:rPr lang="en-GB"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GB" sz="1800" b="0" dirty="0">
                          <a:solidFill>
                            <a:srgbClr val="0000FF"/>
                          </a:solidFill>
                          <a:effectLst/>
                          <a:latin typeface="Arial" panose="020B0604020202020204" pitchFamily="34" charset="0"/>
                          <a:cs typeface="Arial" panose="020B0604020202020204" pitchFamily="34" charset="0"/>
                        </a:rPr>
                        <a:t>A</a:t>
                      </a:r>
                      <a:r>
                        <a:rPr lang="en-GB" sz="1800" b="0" dirty="0">
                          <a:solidFill>
                            <a:schemeClr val="tx1"/>
                          </a:solidFill>
                          <a:effectLst/>
                          <a:latin typeface="Arial" panose="020B0604020202020204" pitchFamily="34" charset="0"/>
                          <a:cs typeface="Arial" panose="020B0604020202020204" pitchFamily="34" charset="0"/>
                        </a:rPr>
                        <a:t>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GB" sz="1800" b="0" dirty="0">
                          <a:solidFill>
                            <a:schemeClr val="tx1"/>
                          </a:solidFill>
                          <a:effectLst/>
                          <a:latin typeface="Arial" panose="020B0604020202020204" pitchFamily="34" charset="0"/>
                          <a:cs typeface="Arial" panose="020B0604020202020204" pitchFamily="34" charset="0"/>
                        </a:rPr>
                        <a:t>aa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504000">
                <a:tc>
                  <a:txBody>
                    <a:bodyPr/>
                    <a:lstStyle/>
                    <a:p>
                      <a:pPr algn="ctr">
                        <a:lnSpc>
                          <a:spcPct val="100000"/>
                        </a:lnSpc>
                        <a:spcAft>
                          <a:spcPts val="0"/>
                        </a:spcAft>
                      </a:pPr>
                      <a:r>
                        <a:rPr lang="en-GB" sz="1800" b="0" dirty="0">
                          <a:solidFill>
                            <a:srgbClr val="0000FF"/>
                          </a:solidFill>
                          <a:effectLst/>
                          <a:latin typeface="Arial" panose="020B0604020202020204" pitchFamily="34" charset="0"/>
                          <a:cs typeface="Arial" panose="020B0604020202020204" pitchFamily="34" charset="0"/>
                        </a:rPr>
                        <a:t>BB  </a:t>
                      </a:r>
                      <a:r>
                        <a:rPr lang="en-GB" sz="1800" b="0" dirty="0">
                          <a:solidFill>
                            <a:schemeClr val="tx1"/>
                          </a:solidFill>
                          <a:effectLst/>
                          <a:latin typeface="Arial" panose="020B0604020202020204" pitchFamily="34" charset="0"/>
                          <a:cs typeface="Arial" panose="020B0604020202020204" pitchFamily="34" charset="0"/>
                        </a:rPr>
                        <a:t>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lnSpc>
                          <a:spcPct val="100000"/>
                        </a:lnSpc>
                        <a:spcAft>
                          <a:spcPts val="0"/>
                        </a:spcAft>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GB"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GB"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GB" sz="1800" b="0"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GB"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 </a:t>
                      </a:r>
                      <a:r>
                        <a:rPr lang="en-GB"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GB" sz="1800" b="0" kern="12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da)</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GB" sz="1800" b="0"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GB"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GB" sz="1800" b="0" kern="1200"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86798129"/>
                  </a:ext>
                </a:extLst>
              </a:tr>
              <a:tr h="504000">
                <a:tc>
                  <a:txBody>
                    <a:bodyPr/>
                    <a:lstStyle/>
                    <a:p>
                      <a:pPr algn="ctr">
                        <a:lnSpc>
                          <a:spcPct val="100000"/>
                        </a:lnSpc>
                        <a:spcAft>
                          <a:spcPts val="0"/>
                        </a:spcAft>
                      </a:pPr>
                      <a:r>
                        <a:rPr lang="en-GB" sz="1800" b="0" dirty="0">
                          <a:solidFill>
                            <a:srgbClr val="0000FF"/>
                          </a:solidFill>
                          <a:effectLst/>
                          <a:latin typeface="Arial" panose="020B0604020202020204" pitchFamily="34" charset="0"/>
                          <a:cs typeface="Arial" panose="020B0604020202020204" pitchFamily="34" charset="0"/>
                        </a:rPr>
                        <a:t>B</a:t>
                      </a:r>
                      <a:r>
                        <a:rPr lang="en-GB" sz="1800" b="0" dirty="0">
                          <a:solidFill>
                            <a:schemeClr val="tx1"/>
                          </a:solidFill>
                          <a:effectLst/>
                          <a:latin typeface="Arial" panose="020B0604020202020204" pitchFamily="34" charset="0"/>
                          <a:cs typeface="Arial" panose="020B0604020202020204" pitchFamily="34" charset="0"/>
                        </a:rPr>
                        <a:t>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GB"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en-GB"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(ad)</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GB" sz="1800" b="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dd</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GB" sz="1800" b="0"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GB" sz="1800" b="0" kern="120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en-GB"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(ad)</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55696617"/>
                  </a:ext>
                </a:extLst>
              </a:tr>
              <a:tr h="504000">
                <a:tc>
                  <a:txBody>
                    <a:bodyPr/>
                    <a:lstStyle/>
                    <a:p>
                      <a:pPr algn="ctr">
                        <a:lnSpc>
                          <a:spcPct val="100000"/>
                        </a:lnSpc>
                        <a:spcAft>
                          <a:spcPts val="0"/>
                        </a:spcAft>
                      </a:pPr>
                      <a:r>
                        <a:rPr lang="en-GB" sz="1800" b="0" dirty="0">
                          <a:solidFill>
                            <a:schemeClr val="tx1"/>
                          </a:solidFill>
                          <a:effectLst/>
                          <a:latin typeface="Arial" panose="020B0604020202020204" pitchFamily="34" charset="0"/>
                          <a:cs typeface="Arial" panose="020B0604020202020204" pitchFamily="34" charset="0"/>
                        </a:rPr>
                        <a:t>bb      </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GB" sz="1800" b="0"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GB"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GB" sz="1800" b="0" kern="1200"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GB"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 </a:t>
                      </a:r>
                      <a:r>
                        <a:rPr lang="en-GB" sz="1800" b="0" dirty="0">
                          <a:solidFill>
                            <a:schemeClr val="tx1"/>
                          </a:solidFill>
                          <a:effectLst/>
                          <a:highlight>
                            <a:srgbClr val="C0C0C0"/>
                          </a:highligh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(da)</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GB" sz="1800" b="0" kern="120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GB" sz="1800" b="0"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GB" sz="1800" b="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GB" sz="1800" b="0" kern="1200"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en-GB" sz="1800" b="0" kern="12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GB"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62723102"/>
                  </a:ext>
                </a:extLst>
              </a:tr>
            </a:tbl>
          </a:graphicData>
        </a:graphic>
      </p:graphicFrame>
      <p:sp>
        <p:nvSpPr>
          <p:cNvPr id="2" name="Textfeld 1">
            <a:extLst>
              <a:ext uri="{FF2B5EF4-FFF2-40B4-BE49-F238E27FC236}">
                <a16:creationId xmlns:a16="http://schemas.microsoft.com/office/drawing/2014/main" id="{6BE7D47B-AB2E-43FA-B262-F63F943401A6}"/>
              </a:ext>
            </a:extLst>
          </p:cNvPr>
          <p:cNvSpPr txBox="1"/>
          <p:nvPr/>
        </p:nvSpPr>
        <p:spPr>
          <a:xfrm>
            <a:off x="78615" y="5772442"/>
            <a:ext cx="12044344"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Study the next pages to see that this ‚real‘ example is near to what is called complementary gene action as a type of epistasis, yet, not exactly so (because the aa/bb genotype value is not zero here and because the </a:t>
            </a:r>
            <a:r>
              <a:rPr lang="en-GB" dirty="0">
                <a:solidFill>
                  <a:srgbClr val="0000FF"/>
                </a:solidFill>
                <a:latin typeface="Arial" panose="020B0604020202020204" pitchFamily="34" charset="0"/>
                <a:cs typeface="Arial" panose="020B0604020202020204" pitchFamily="34" charset="0"/>
              </a:rPr>
              <a:t>AA</a:t>
            </a:r>
            <a:r>
              <a:rPr lang="en-GB" dirty="0">
                <a:solidFill>
                  <a:schemeClr val="tx1">
                    <a:lumMod val="50000"/>
                    <a:lumOff val="50000"/>
                  </a:schemeClr>
                </a:solidFill>
                <a:latin typeface="Arial" panose="020B0604020202020204" pitchFamily="34" charset="0"/>
                <a:cs typeface="Arial" panose="020B0604020202020204" pitchFamily="34" charset="0"/>
              </a:rPr>
              <a:t>/bb and </a:t>
            </a:r>
            <a:r>
              <a:rPr lang="en-GB" dirty="0">
                <a:solidFill>
                  <a:srgbClr val="0000FF"/>
                </a:solidFill>
                <a:latin typeface="Arial" panose="020B0604020202020204" pitchFamily="34" charset="0"/>
                <a:cs typeface="Arial" panose="020B0604020202020204" pitchFamily="34" charset="0"/>
              </a:rPr>
              <a:t>Aa</a:t>
            </a:r>
            <a:r>
              <a:rPr lang="en-GB" dirty="0">
                <a:solidFill>
                  <a:schemeClr val="tx1">
                    <a:lumMod val="50000"/>
                    <a:lumOff val="50000"/>
                  </a:schemeClr>
                </a:solidFill>
                <a:latin typeface="Arial" panose="020B0604020202020204" pitchFamily="34" charset="0"/>
                <a:cs typeface="Arial" panose="020B0604020202020204" pitchFamily="34" charset="0"/>
              </a:rPr>
              <a:t>/bb differ, this is, in other words, because the full dominance of </a:t>
            </a:r>
            <a:r>
              <a:rPr lang="en-GB" dirty="0">
                <a:solidFill>
                  <a:srgbClr val="0000FF"/>
                </a:solidFill>
                <a:latin typeface="Arial" panose="020B0604020202020204" pitchFamily="34" charset="0"/>
                <a:cs typeface="Arial" panose="020B0604020202020204" pitchFamily="34" charset="0"/>
              </a:rPr>
              <a:t>A </a:t>
            </a:r>
            <a:r>
              <a:rPr lang="en-GB" dirty="0">
                <a:solidFill>
                  <a:schemeClr val="tx1">
                    <a:lumMod val="50000"/>
                    <a:lumOff val="50000"/>
                  </a:schemeClr>
                </a:solidFill>
                <a:latin typeface="Arial" panose="020B0604020202020204" pitchFamily="34" charset="0"/>
                <a:cs typeface="Arial" panose="020B0604020202020204" pitchFamily="34" charset="0"/>
              </a:rPr>
              <a:t>over a is not true anymore in case of ../bb.</a:t>
            </a:r>
          </a:p>
        </p:txBody>
      </p:sp>
      <p:graphicFrame>
        <p:nvGraphicFramePr>
          <p:cNvPr id="10" name="Table 9"/>
          <p:cNvGraphicFramePr>
            <a:graphicFrameLocks noGrp="1"/>
          </p:cNvGraphicFramePr>
          <p:nvPr>
            <p:extLst>
              <p:ext uri="{D42A27DB-BD31-4B8C-83A1-F6EECF244321}">
                <p14:modId xmlns:p14="http://schemas.microsoft.com/office/powerpoint/2010/main" val="1007766081"/>
              </p:ext>
            </p:extLst>
          </p:nvPr>
        </p:nvGraphicFramePr>
        <p:xfrm>
          <a:off x="6015568" y="2981260"/>
          <a:ext cx="6107392" cy="2416911"/>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629211">
                  <a:extLst>
                    <a:ext uri="{9D8B030D-6E8A-4147-A177-3AD203B41FA5}">
                      <a16:colId xmlns:a16="http://schemas.microsoft.com/office/drawing/2014/main" val="2030116334"/>
                    </a:ext>
                  </a:extLst>
                </a:gridCol>
                <a:gridCol w="1830247">
                  <a:extLst>
                    <a:ext uri="{9D8B030D-6E8A-4147-A177-3AD203B41FA5}">
                      <a16:colId xmlns:a16="http://schemas.microsoft.com/office/drawing/2014/main" val="3313538568"/>
                    </a:ext>
                  </a:extLst>
                </a:gridCol>
                <a:gridCol w="1811502">
                  <a:extLst>
                    <a:ext uri="{9D8B030D-6E8A-4147-A177-3AD203B41FA5}">
                      <a16:colId xmlns:a16="http://schemas.microsoft.com/office/drawing/2014/main" val="2109778323"/>
                    </a:ext>
                  </a:extLst>
                </a:gridCol>
                <a:gridCol w="1836432">
                  <a:extLst>
                    <a:ext uri="{9D8B030D-6E8A-4147-A177-3AD203B41FA5}">
                      <a16:colId xmlns:a16="http://schemas.microsoft.com/office/drawing/2014/main" val="3972636294"/>
                    </a:ext>
                  </a:extLst>
                </a:gridCol>
              </a:tblGrid>
              <a:tr h="356271">
                <a:tc gridSpan="4">
                  <a:txBody>
                    <a:bodyPr/>
                    <a:lstStyle/>
                    <a:p>
                      <a:pPr algn="l">
                        <a:lnSpc>
                          <a:spcPct val="100000"/>
                        </a:lnSpc>
                        <a:spcAft>
                          <a:spcPts val="0"/>
                        </a:spcAft>
                      </a:pPr>
                      <a:r>
                        <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See the G values composed from their</a:t>
                      </a:r>
                      <a:r>
                        <a:rPr lang="en-GB" sz="1800" b="0" baseline="0" noProof="0" dirty="0">
                          <a:solidFill>
                            <a:schemeClr val="tx1"/>
                          </a:solidFill>
                          <a:effectLst/>
                          <a:latin typeface="Arial" panose="020B0604020202020204" pitchFamily="34" charset="0"/>
                          <a:ea typeface="Calibri" panose="020F0502020204030204" pitchFamily="34" charset="0"/>
                          <a:cs typeface="Arial" panose="020B0604020202020204" pitchFamily="34" charset="0"/>
                        </a:rPr>
                        <a:t> model effects</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14106741"/>
                  </a:ext>
                </a:extLst>
              </a:tr>
              <a:tr h="0">
                <a:tc rowSpan="2">
                  <a:txBody>
                    <a:bodyPr/>
                    <a:lstStyle/>
                    <a:p>
                      <a:pPr algn="ctr">
                        <a:lnSpc>
                          <a:spcPct val="100000"/>
                        </a:lnSpc>
                        <a:spcAft>
                          <a:spcPts val="0"/>
                        </a:spcAft>
                      </a:pPr>
                      <a:r>
                        <a:rPr lang="en-GB" sz="1800" b="0" noProof="0" dirty="0">
                          <a:solidFill>
                            <a:schemeClr val="tx1"/>
                          </a:solidFill>
                          <a:effectLst/>
                          <a:latin typeface="Arial" panose="020B0604020202020204" pitchFamily="34" charset="0"/>
                          <a:cs typeface="Arial" panose="020B0604020202020204" pitchFamily="34" charset="0"/>
                        </a:rPr>
                        <a:t>L2: </a:t>
                      </a:r>
                      <a:r>
                        <a:rPr lang="en-GB" sz="1800" b="0" noProof="0" dirty="0" err="1">
                          <a:solidFill>
                            <a:schemeClr val="tx1"/>
                          </a:solidFill>
                          <a:effectLst/>
                          <a:latin typeface="Arial" panose="020B0604020202020204" pitchFamily="34" charset="0"/>
                          <a:cs typeface="Arial" panose="020B0604020202020204" pitchFamily="34" charset="0"/>
                        </a:rPr>
                        <a:t>B|b</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lnSpc>
                          <a:spcPct val="100000"/>
                        </a:lnSpc>
                        <a:spcAft>
                          <a:spcPts val="0"/>
                        </a:spcAft>
                      </a:pPr>
                      <a:r>
                        <a:rPr lang="en-GB" sz="1800" b="0" noProof="0" dirty="0">
                          <a:solidFill>
                            <a:schemeClr val="tx1"/>
                          </a:solidFill>
                          <a:effectLst/>
                          <a:latin typeface="Arial" panose="020B0604020202020204" pitchFamily="34" charset="0"/>
                          <a:cs typeface="Arial" panose="020B0604020202020204" pitchFamily="34" charset="0"/>
                        </a:rPr>
                        <a:t>Locus1: </a:t>
                      </a:r>
                      <a:r>
                        <a:rPr lang="en-GB" sz="1800" b="0" noProof="0" dirty="0" err="1">
                          <a:solidFill>
                            <a:schemeClr val="tx1"/>
                          </a:solidFill>
                          <a:effectLst/>
                          <a:latin typeface="Arial" panose="020B0604020202020204" pitchFamily="34" charset="0"/>
                          <a:cs typeface="Arial" panose="020B0604020202020204" pitchFamily="34" charset="0"/>
                        </a:rPr>
                        <a:t>A|a</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5361418"/>
                  </a:ext>
                </a:extLst>
              </a:tr>
              <a:tr h="0">
                <a:tc vMerge="1">
                  <a:txBody>
                    <a:bodyPr/>
                    <a:lstStyle/>
                    <a:p>
                      <a:endParaRPr lang="en-GB"/>
                    </a:p>
                  </a:txBody>
                  <a:tcPr/>
                </a:tc>
                <a:tc>
                  <a:txBody>
                    <a:bodyPr/>
                    <a:lstStyle/>
                    <a:p>
                      <a:pPr algn="ctr">
                        <a:lnSpc>
                          <a:spcPct val="100000"/>
                        </a:lnSpc>
                        <a:spcAft>
                          <a:spcPts val="0"/>
                        </a:spcAft>
                      </a:pPr>
                      <a:r>
                        <a:rPr lang="en-GB" sz="1800" b="0" noProof="0" dirty="0">
                          <a:solidFill>
                            <a:srgbClr val="0000FF"/>
                          </a:solidFill>
                          <a:effectLst/>
                          <a:latin typeface="Arial" panose="020B0604020202020204" pitchFamily="34" charset="0"/>
                          <a:cs typeface="Arial" panose="020B0604020202020204" pitchFamily="34" charset="0"/>
                        </a:rPr>
                        <a:t>AA</a:t>
                      </a:r>
                      <a:r>
                        <a:rPr lang="en-GB" sz="1800" b="0" noProof="0" dirty="0">
                          <a:solidFill>
                            <a:schemeClr val="tx1"/>
                          </a:solidFill>
                          <a:effectLst/>
                          <a:latin typeface="Arial" panose="020B0604020202020204" pitchFamily="34" charset="0"/>
                          <a:cs typeface="Arial" panose="020B0604020202020204" pitchFamily="34" charset="0"/>
                        </a:rPr>
                        <a:t>     </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GB" sz="1800" b="0" noProof="0" dirty="0">
                          <a:solidFill>
                            <a:srgbClr val="0000FF"/>
                          </a:solidFill>
                          <a:effectLst/>
                          <a:latin typeface="Arial" panose="020B0604020202020204" pitchFamily="34" charset="0"/>
                          <a:cs typeface="Arial" panose="020B0604020202020204" pitchFamily="34" charset="0"/>
                        </a:rPr>
                        <a:t>A</a:t>
                      </a:r>
                      <a:r>
                        <a:rPr lang="en-GB" sz="1800" b="0" noProof="0" dirty="0">
                          <a:solidFill>
                            <a:schemeClr val="tx1"/>
                          </a:solidFill>
                          <a:effectLst/>
                          <a:latin typeface="Arial" panose="020B0604020202020204" pitchFamily="34" charset="0"/>
                          <a:cs typeface="Arial" panose="020B0604020202020204" pitchFamily="34" charset="0"/>
                        </a:rPr>
                        <a:t>a     </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GB" sz="1800" b="0" noProof="0" dirty="0">
                          <a:solidFill>
                            <a:schemeClr val="tx1"/>
                          </a:solidFill>
                          <a:effectLst/>
                          <a:latin typeface="Arial" panose="020B0604020202020204" pitchFamily="34" charset="0"/>
                          <a:cs typeface="Arial" panose="020B0604020202020204" pitchFamily="34" charset="0"/>
                        </a:rPr>
                        <a:t>aa     </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4252445"/>
                  </a:ext>
                </a:extLst>
              </a:tr>
              <a:tr h="504000">
                <a:tc>
                  <a:txBody>
                    <a:bodyPr/>
                    <a:lstStyle/>
                    <a:p>
                      <a:pPr algn="ctr">
                        <a:lnSpc>
                          <a:spcPct val="100000"/>
                        </a:lnSpc>
                        <a:spcAft>
                          <a:spcPts val="0"/>
                        </a:spcAft>
                      </a:pPr>
                      <a:r>
                        <a:rPr lang="en-GB" sz="1800" b="0" noProof="0" dirty="0">
                          <a:solidFill>
                            <a:srgbClr val="0000FF"/>
                          </a:solidFill>
                          <a:effectLst/>
                          <a:latin typeface="Arial" panose="020B0604020202020204" pitchFamily="34" charset="0"/>
                          <a:cs typeface="Arial" panose="020B0604020202020204" pitchFamily="34" charset="0"/>
                        </a:rPr>
                        <a:t>BB</a:t>
                      </a:r>
                      <a:r>
                        <a:rPr lang="en-GB" sz="1800" b="0" noProof="0" dirty="0">
                          <a:solidFill>
                            <a:schemeClr val="tx1"/>
                          </a:solidFill>
                          <a:effectLst/>
                          <a:latin typeface="Arial" panose="020B0604020202020204" pitchFamily="34" charset="0"/>
                          <a:cs typeface="Arial" panose="020B0604020202020204" pitchFamily="34" charset="0"/>
                        </a:rPr>
                        <a:t>   </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a:lnSpc>
                          <a:spcPct val="100000"/>
                        </a:lnSpc>
                        <a:spcAft>
                          <a:spcPts val="0"/>
                        </a:spcAft>
                      </a:pPr>
                      <a:r>
                        <a:rPr lang="en-GB" sz="1700" b="0" baseline="0" noProof="0" dirty="0">
                          <a:solidFill>
                            <a:schemeClr val="tx1"/>
                          </a:solidFill>
                          <a:effectLst/>
                          <a:latin typeface="Arial Narrow" panose="020B0606020202030204" pitchFamily="34" charset="0"/>
                          <a:ea typeface="Calibri" panose="020F0502020204030204" pitchFamily="34" charset="0"/>
                          <a:cs typeface="Arial" panose="020B0604020202020204" pitchFamily="34" charset="0"/>
                        </a:rPr>
                        <a:t>135+125-60-50=150</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baseline="0" noProof="0" dirty="0">
                          <a:solidFill>
                            <a:schemeClr val="tx1"/>
                          </a:solidFill>
                          <a:effectLst/>
                          <a:latin typeface="Arial Narrow" panose="020B0606020202030204" pitchFamily="34" charset="0"/>
                          <a:ea typeface="Calibri" panose="020F0502020204030204" pitchFamily="34" charset="0"/>
                          <a:cs typeface="Arial" panose="020B0604020202020204" pitchFamily="34" charset="0"/>
                        </a:rPr>
                        <a:t>135-60+50+25=150</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baseline="0" noProof="0" dirty="0">
                          <a:solidFill>
                            <a:schemeClr val="tx1"/>
                          </a:solidFill>
                          <a:effectLst/>
                          <a:latin typeface="Arial Narrow" panose="020B0606020202030204" pitchFamily="34" charset="0"/>
                          <a:ea typeface="Calibri" panose="020F0502020204030204" pitchFamily="34" charset="0"/>
                          <a:cs typeface="Arial" panose="020B0604020202020204" pitchFamily="34" charset="0"/>
                        </a:rPr>
                        <a:t>135-125-60+50=0</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86798129"/>
                  </a:ext>
                </a:extLst>
              </a:tr>
              <a:tr h="504000">
                <a:tc>
                  <a:txBody>
                    <a:bodyPr/>
                    <a:lstStyle/>
                    <a:p>
                      <a:pPr algn="ctr">
                        <a:lnSpc>
                          <a:spcPct val="100000"/>
                        </a:lnSpc>
                        <a:spcAft>
                          <a:spcPts val="0"/>
                        </a:spcAft>
                      </a:pPr>
                      <a:r>
                        <a:rPr lang="en-GB" sz="1800" b="0" noProof="0" dirty="0">
                          <a:solidFill>
                            <a:srgbClr val="0000FF"/>
                          </a:solidFill>
                          <a:effectLst/>
                          <a:latin typeface="Arial" panose="020B0604020202020204" pitchFamily="34" charset="0"/>
                          <a:cs typeface="Arial" panose="020B0604020202020204" pitchFamily="34" charset="0"/>
                        </a:rPr>
                        <a:t>B</a:t>
                      </a:r>
                      <a:r>
                        <a:rPr lang="en-GB" sz="1800" b="0" noProof="0" dirty="0">
                          <a:solidFill>
                            <a:schemeClr val="tx1"/>
                          </a:solidFill>
                          <a:effectLst/>
                          <a:latin typeface="Arial" panose="020B0604020202020204" pitchFamily="34" charset="0"/>
                          <a:cs typeface="Arial" panose="020B0604020202020204" pitchFamily="34" charset="0"/>
                        </a:rPr>
                        <a:t>b    </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baseline="0" noProof="0" dirty="0">
                          <a:solidFill>
                            <a:schemeClr val="tx1"/>
                          </a:solidFill>
                          <a:effectLst/>
                          <a:latin typeface="Arial Narrow" panose="020B0606020202030204" pitchFamily="34" charset="0"/>
                          <a:ea typeface="Calibri" panose="020F0502020204030204" pitchFamily="34" charset="0"/>
                          <a:cs typeface="Arial" panose="020B0604020202020204" pitchFamily="34" charset="0"/>
                        </a:rPr>
                        <a:t>135+125-60-50=150</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baseline="0" noProof="0" dirty="0">
                          <a:solidFill>
                            <a:schemeClr val="tx1"/>
                          </a:solidFill>
                          <a:effectLst/>
                          <a:latin typeface="Arial Narrow" panose="020B0606020202030204" pitchFamily="34" charset="0"/>
                          <a:ea typeface="Calibri" panose="020F0502020204030204" pitchFamily="34" charset="0"/>
                          <a:cs typeface="Arial" panose="020B0604020202020204" pitchFamily="34" charset="0"/>
                        </a:rPr>
                        <a:t>135+50-60+25=150</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baseline="0" noProof="0" dirty="0">
                          <a:solidFill>
                            <a:schemeClr val="tx1"/>
                          </a:solidFill>
                          <a:effectLst/>
                          <a:latin typeface="Arial Narrow" panose="020B0606020202030204" pitchFamily="34" charset="0"/>
                          <a:ea typeface="Calibri" panose="020F0502020204030204" pitchFamily="34" charset="0"/>
                          <a:cs typeface="Arial" panose="020B0604020202020204" pitchFamily="34" charset="0"/>
                        </a:rPr>
                        <a:t>135-125-60+50=0</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755696617"/>
                  </a:ext>
                </a:extLst>
              </a:tr>
              <a:tr h="504000">
                <a:tc>
                  <a:txBody>
                    <a:bodyPr/>
                    <a:lstStyle/>
                    <a:p>
                      <a:pPr algn="ctr">
                        <a:lnSpc>
                          <a:spcPct val="100000"/>
                        </a:lnSpc>
                        <a:spcAft>
                          <a:spcPts val="0"/>
                        </a:spcAft>
                      </a:pPr>
                      <a:r>
                        <a:rPr lang="en-GB" sz="1800" b="0" noProof="0" dirty="0">
                          <a:solidFill>
                            <a:schemeClr val="tx1"/>
                          </a:solidFill>
                          <a:effectLst/>
                          <a:latin typeface="Arial" panose="020B0604020202020204" pitchFamily="34" charset="0"/>
                          <a:cs typeface="Arial" panose="020B0604020202020204" pitchFamily="34" charset="0"/>
                        </a:rPr>
                        <a:t>bb   </a:t>
                      </a:r>
                      <a:endParaRPr lang="en-GB" sz="1800" b="0" noProof="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baseline="0" noProof="0" dirty="0">
                          <a:solidFill>
                            <a:schemeClr val="tx1"/>
                          </a:solidFill>
                          <a:effectLst/>
                          <a:latin typeface="Arial Narrow" panose="020B0606020202030204" pitchFamily="34" charset="0"/>
                          <a:ea typeface="Calibri" panose="020F0502020204030204" pitchFamily="34" charset="0"/>
                          <a:cs typeface="Arial" panose="020B0604020202020204" pitchFamily="34" charset="0"/>
                        </a:rPr>
                        <a:t>135+125+60+50=370</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baseline="0" noProof="0" dirty="0">
                          <a:solidFill>
                            <a:schemeClr val="tx1"/>
                          </a:solidFill>
                          <a:effectLst/>
                          <a:latin typeface="Arial Narrow" panose="020B0606020202030204" pitchFamily="34" charset="0"/>
                          <a:ea typeface="Calibri" panose="020F0502020204030204" pitchFamily="34" charset="0"/>
                          <a:cs typeface="Arial" panose="020B0604020202020204" pitchFamily="34" charset="0"/>
                        </a:rPr>
                        <a:t>135+60+50-25=220</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700" b="0" baseline="0" noProof="0" dirty="0">
                          <a:solidFill>
                            <a:schemeClr val="tx1"/>
                          </a:solidFill>
                          <a:effectLst/>
                          <a:latin typeface="Arial Narrow" panose="020B0606020202030204" pitchFamily="34" charset="0"/>
                          <a:ea typeface="Calibri" panose="020F0502020204030204" pitchFamily="34" charset="0"/>
                          <a:cs typeface="Arial" panose="020B0604020202020204" pitchFamily="34" charset="0"/>
                        </a:rPr>
                        <a:t>135-125+60-50=20</a:t>
                      </a: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62723102"/>
                  </a:ext>
                </a:extLst>
              </a:tr>
            </a:tbl>
          </a:graphicData>
        </a:graphic>
      </p:graphicFrame>
      <p:sp>
        <p:nvSpPr>
          <p:cNvPr id="9"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EBDC4E2A-9FFA-4FCF-AC48-3ECAB7DBE9AB}"/>
              </a:ext>
            </a:extLst>
          </p:cNvPr>
          <p:cNvPicPr>
            <a:picLocks noChangeAspect="1"/>
          </p:cNvPicPr>
          <p:nvPr/>
        </p:nvPicPr>
        <p:blipFill>
          <a:blip r:embed="rId2"/>
          <a:stretch>
            <a:fillRect/>
          </a:stretch>
        </p:blipFill>
        <p:spPr>
          <a:xfrm>
            <a:off x="86837" y="892351"/>
            <a:ext cx="2731823" cy="19745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75604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8615" y="1075267"/>
            <a:ext cx="12011785" cy="51816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 name="Objekt 1"/>
          <p:cNvGraphicFramePr>
            <a:graphicFrameLocks noChangeAspect="1"/>
          </p:cNvGraphicFramePr>
          <p:nvPr>
            <p:extLst>
              <p:ext uri="{D42A27DB-BD31-4B8C-83A1-F6EECF244321}">
                <p14:modId xmlns:p14="http://schemas.microsoft.com/office/powerpoint/2010/main" val="858171474"/>
              </p:ext>
            </p:extLst>
          </p:nvPr>
        </p:nvGraphicFramePr>
        <p:xfrm>
          <a:off x="371578" y="554114"/>
          <a:ext cx="5638344" cy="5640719"/>
        </p:xfrm>
        <a:graphic>
          <a:graphicData uri="http://schemas.openxmlformats.org/presentationml/2006/ole">
            <mc:AlternateContent xmlns:mc="http://schemas.openxmlformats.org/markup-compatibility/2006">
              <mc:Choice xmlns:v="urn:schemas-microsoft-com:vml" Requires="v">
                <p:oleObj spid="_x0000_s7612" name="Dokument" r:id="rId3" imgW="6264827" imgH="6267465" progId="Word.Document.12">
                  <p:link updateAutomatic="1"/>
                </p:oleObj>
              </mc:Choice>
              <mc:Fallback>
                <p:oleObj name="Dokument" r:id="rId3" imgW="6264827" imgH="6267465" progId="Word.Document.12">
                  <p:link updateAutomatic="1"/>
                  <p:pic>
                    <p:nvPicPr>
                      <p:cNvPr id="0" name=""/>
                      <p:cNvPicPr/>
                      <p:nvPr/>
                    </p:nvPicPr>
                    <p:blipFill>
                      <a:blip r:embed="rId4"/>
                      <a:stretch>
                        <a:fillRect/>
                      </a:stretch>
                    </p:blipFill>
                    <p:spPr>
                      <a:xfrm>
                        <a:off x="371578" y="554114"/>
                        <a:ext cx="5638344" cy="5640719"/>
                      </a:xfrm>
                      <a:prstGeom prst="rect">
                        <a:avLst/>
                      </a:prstGeom>
                    </p:spPr>
                  </p:pic>
                </p:oleObj>
              </mc:Fallback>
            </mc:AlternateContent>
          </a:graphicData>
        </a:graphic>
      </p:graphicFrame>
      <p:graphicFrame>
        <p:nvGraphicFramePr>
          <p:cNvPr id="3" name="Objekt 2"/>
          <p:cNvGraphicFramePr>
            <a:graphicFrameLocks noChangeAspect="1"/>
          </p:cNvGraphicFramePr>
          <p:nvPr>
            <p:extLst>
              <p:ext uri="{D42A27DB-BD31-4B8C-83A1-F6EECF244321}">
                <p14:modId xmlns:p14="http://schemas.microsoft.com/office/powerpoint/2010/main" val="3105346244"/>
              </p:ext>
            </p:extLst>
          </p:nvPr>
        </p:nvGraphicFramePr>
        <p:xfrm>
          <a:off x="6334629" y="1506877"/>
          <a:ext cx="5387874" cy="5129429"/>
        </p:xfrm>
        <a:graphic>
          <a:graphicData uri="http://schemas.openxmlformats.org/presentationml/2006/ole">
            <mc:AlternateContent xmlns:mc="http://schemas.openxmlformats.org/markup-compatibility/2006">
              <mc:Choice xmlns:v="urn:schemas-microsoft-com:vml" Requires="v">
                <p:oleObj spid="_x0000_s7613" name="Dokument" r:id="rId5" imgW="5986527" imgH="5699365" progId="Word.Document.12">
                  <p:link updateAutomatic="1"/>
                </p:oleObj>
              </mc:Choice>
              <mc:Fallback>
                <p:oleObj name="Dokument" r:id="rId5" imgW="5986527" imgH="5699365" progId="Word.Document.12">
                  <p:link updateAutomatic="1"/>
                  <p:pic>
                    <p:nvPicPr>
                      <p:cNvPr id="0" name=""/>
                      <p:cNvPicPr/>
                      <p:nvPr/>
                    </p:nvPicPr>
                    <p:blipFill>
                      <a:blip r:embed="rId6"/>
                      <a:stretch>
                        <a:fillRect/>
                      </a:stretch>
                    </p:blipFill>
                    <p:spPr>
                      <a:xfrm>
                        <a:off x="6334629" y="1506877"/>
                        <a:ext cx="5387874" cy="5129429"/>
                      </a:xfrm>
                      <a:prstGeom prst="rect">
                        <a:avLst/>
                      </a:prstGeom>
                    </p:spPr>
                  </p:pic>
                </p:oleObj>
              </mc:Fallback>
            </mc:AlternateContent>
          </a:graphicData>
        </a:graphic>
      </p:graphicFrame>
      <p:sp>
        <p:nvSpPr>
          <p:cNvPr id="5" name="Textfeld 4"/>
          <p:cNvSpPr txBox="1"/>
          <p:nvPr/>
        </p:nvSpPr>
        <p:spPr>
          <a:xfrm>
            <a:off x="78615" y="10388"/>
            <a:ext cx="1201178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Composition</a:t>
            </a:r>
            <a:r>
              <a:rPr lang="en-GB" sz="2400" dirty="0">
                <a:latin typeface="Arial" panose="020B0604020202020204" pitchFamily="34" charset="0"/>
                <a:cs typeface="Arial" panose="020B0604020202020204" pitchFamily="34" charset="0"/>
              </a:rPr>
              <a:t> of the genotypic values based on the Metric Effects, including digenic epistasis locus 1 „</a:t>
            </a:r>
            <a:r>
              <a:rPr lang="en-GB" sz="2400" dirty="0" err="1">
                <a:latin typeface="Arial" panose="020B0604020202020204" pitchFamily="34" charset="0"/>
                <a:cs typeface="Arial" panose="020B0604020202020204" pitchFamily="34" charset="0"/>
              </a:rPr>
              <a:t>A|a</a:t>
            </a:r>
            <a:r>
              <a:rPr lang="en-GB" sz="2400" dirty="0">
                <a:latin typeface="Arial" panose="020B0604020202020204" pitchFamily="34" charset="0"/>
                <a:cs typeface="Arial" panose="020B0604020202020204" pitchFamily="34" charset="0"/>
              </a:rPr>
              <a:t>“ and locus 2 „</a:t>
            </a:r>
            <a:r>
              <a:rPr lang="en-GB" sz="2400" dirty="0" err="1">
                <a:latin typeface="Arial" panose="020B0604020202020204" pitchFamily="34" charset="0"/>
                <a:cs typeface="Arial" panose="020B0604020202020204" pitchFamily="34" charset="0"/>
              </a:rPr>
              <a:t>B|b</a:t>
            </a:r>
            <a:r>
              <a:rPr lang="en-GB" sz="2400" dirty="0">
                <a:latin typeface="Arial" panose="020B0604020202020204" pitchFamily="34" charset="0"/>
                <a:cs typeface="Arial" panose="020B0604020202020204" pitchFamily="34" charset="0"/>
              </a:rPr>
              <a:t>“ (F∞ model); and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Estimation</a:t>
            </a:r>
            <a:r>
              <a:rPr lang="en-GB" sz="2400" dirty="0">
                <a:latin typeface="Arial" panose="020B0604020202020204" pitchFamily="34" charset="0"/>
                <a:cs typeface="Arial" panose="020B0604020202020204" pitchFamily="34" charset="0"/>
              </a:rPr>
              <a:t> of them …</a:t>
            </a:r>
          </a:p>
        </p:txBody>
      </p:sp>
      <p:sp>
        <p:nvSpPr>
          <p:cNvPr id="4" name="Textfeld 3"/>
          <p:cNvSpPr txBox="1"/>
          <p:nvPr/>
        </p:nvSpPr>
        <p:spPr>
          <a:xfrm>
            <a:off x="190501" y="6376871"/>
            <a:ext cx="118999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No need to learn this by heart ;-)</a:t>
            </a:r>
          </a:p>
        </p:txBody>
      </p:sp>
      <p:sp>
        <p:nvSpPr>
          <p:cNvPr id="8"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7349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8615" y="605396"/>
            <a:ext cx="12044841" cy="613636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feld 6"/>
          <p:cNvSpPr txBox="1"/>
          <p:nvPr/>
        </p:nvSpPr>
        <p:spPr>
          <a:xfrm>
            <a:off x="78615" y="10388"/>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Epistatic digenic interactions may be complementary, duplicate or more complex</a:t>
            </a:r>
          </a:p>
        </p:txBody>
      </p:sp>
      <p:graphicFrame>
        <p:nvGraphicFramePr>
          <p:cNvPr id="4" name="Objekt 3"/>
          <p:cNvGraphicFramePr>
            <a:graphicFrameLocks noChangeAspect="1"/>
          </p:cNvGraphicFramePr>
          <p:nvPr>
            <p:extLst>
              <p:ext uri="{D42A27DB-BD31-4B8C-83A1-F6EECF244321}">
                <p14:modId xmlns:p14="http://schemas.microsoft.com/office/powerpoint/2010/main" val="3487751132"/>
              </p:ext>
            </p:extLst>
          </p:nvPr>
        </p:nvGraphicFramePr>
        <p:xfrm>
          <a:off x="-622055" y="939255"/>
          <a:ext cx="6452488" cy="5897012"/>
        </p:xfrm>
        <a:graphic>
          <a:graphicData uri="http://schemas.openxmlformats.org/presentationml/2006/ole">
            <mc:AlternateContent xmlns:mc="http://schemas.openxmlformats.org/markup-compatibility/2006">
              <mc:Choice xmlns:v="urn:schemas-microsoft-com:vml" Requires="v">
                <p:oleObj spid="_x0000_s8637" name="Dokument" r:id="rId3" imgW="5761150" imgH="5265189" progId="Word.Document.12">
                  <p:link updateAutomatic="1"/>
                </p:oleObj>
              </mc:Choice>
              <mc:Fallback>
                <p:oleObj name="Dokument" r:id="rId3" imgW="5761150" imgH="5265189" progId="Word.Document.12">
                  <p:link updateAutomatic="1"/>
                  <p:pic>
                    <p:nvPicPr>
                      <p:cNvPr id="2" name="Objekt 1"/>
                      <p:cNvPicPr/>
                      <p:nvPr/>
                    </p:nvPicPr>
                    <p:blipFill>
                      <a:blip r:embed="rId4"/>
                      <a:stretch>
                        <a:fillRect/>
                      </a:stretch>
                    </p:blipFill>
                    <p:spPr>
                      <a:xfrm>
                        <a:off x="-622055" y="939255"/>
                        <a:ext cx="6452488" cy="5897012"/>
                      </a:xfrm>
                      <a:prstGeom prst="rect">
                        <a:avLst/>
                      </a:prstGeom>
                    </p:spPr>
                  </p:pic>
                </p:oleObj>
              </mc:Fallback>
            </mc:AlternateContent>
          </a:graphicData>
        </a:graphic>
      </p:graphicFrame>
      <p:grpSp>
        <p:nvGrpSpPr>
          <p:cNvPr id="5" name="Group 4"/>
          <p:cNvGrpSpPr/>
          <p:nvPr/>
        </p:nvGrpSpPr>
        <p:grpSpPr>
          <a:xfrm>
            <a:off x="290541" y="2450209"/>
            <a:ext cx="2318814" cy="1173525"/>
            <a:chOff x="507513" y="2454442"/>
            <a:chExt cx="2318814" cy="1173525"/>
          </a:xfrm>
        </p:grpSpPr>
        <p:sp>
          <p:nvSpPr>
            <p:cNvPr id="3" name="Rectangle 2"/>
            <p:cNvSpPr/>
            <p:nvPr/>
          </p:nvSpPr>
          <p:spPr>
            <a:xfrm>
              <a:off x="984401" y="2454442"/>
              <a:ext cx="1841926" cy="253757"/>
            </a:xfrm>
            <a:prstGeom prst="rect">
              <a:avLst/>
            </a:prstGeom>
            <a:no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rot="5400000">
              <a:off x="159195" y="2802761"/>
              <a:ext cx="1173524" cy="476888"/>
            </a:xfrm>
            <a:prstGeom prst="rect">
              <a:avLst/>
            </a:prstGeom>
            <a:no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9" name="Object 8"/>
          <p:cNvGraphicFramePr>
            <a:graphicFrameLocks noChangeAspect="1"/>
          </p:cNvGraphicFramePr>
          <p:nvPr>
            <p:extLst>
              <p:ext uri="{D42A27DB-BD31-4B8C-83A1-F6EECF244321}">
                <p14:modId xmlns:p14="http://schemas.microsoft.com/office/powerpoint/2010/main" val="638609500"/>
              </p:ext>
            </p:extLst>
          </p:nvPr>
        </p:nvGraphicFramePr>
        <p:xfrm>
          <a:off x="5330825" y="1230673"/>
          <a:ext cx="6756400" cy="5051425"/>
        </p:xfrm>
        <a:graphic>
          <a:graphicData uri="http://schemas.openxmlformats.org/presentationml/2006/ole">
            <mc:AlternateContent xmlns:mc="http://schemas.openxmlformats.org/markup-compatibility/2006">
              <mc:Choice xmlns:v="urn:schemas-microsoft-com:vml" Requires="v">
                <p:oleObj spid="_x0000_s8638" name="Document" r:id="rId5" imgW="5960676" imgH="4455061" progId="Word.Document.12">
                  <p:link updateAutomatic="1"/>
                </p:oleObj>
              </mc:Choice>
              <mc:Fallback>
                <p:oleObj name="Document" r:id="rId5" imgW="5960676" imgH="4455061" progId="Word.Document.12">
                  <p:link updateAutomatic="1"/>
                  <p:pic>
                    <p:nvPicPr>
                      <p:cNvPr id="0" name=""/>
                      <p:cNvPicPr/>
                      <p:nvPr/>
                    </p:nvPicPr>
                    <p:blipFill>
                      <a:blip r:embed="rId6"/>
                      <a:stretch>
                        <a:fillRect/>
                      </a:stretch>
                    </p:blipFill>
                    <p:spPr>
                      <a:xfrm>
                        <a:off x="5330825" y="1230673"/>
                        <a:ext cx="6756400" cy="5051425"/>
                      </a:xfrm>
                      <a:prstGeom prst="rect">
                        <a:avLst/>
                      </a:prstGeom>
                      <a:solidFill>
                        <a:schemeClr val="bg1"/>
                      </a:solidFill>
                    </p:spPr>
                  </p:pic>
                </p:oleObj>
              </mc:Fallback>
            </mc:AlternateContent>
          </a:graphicData>
        </a:graphic>
      </p:graphicFrame>
      <p:sp>
        <p:nvSpPr>
          <p:cNvPr id="11" name="Rectangle 10"/>
          <p:cNvSpPr/>
          <p:nvPr/>
        </p:nvSpPr>
        <p:spPr>
          <a:xfrm>
            <a:off x="196312" y="827509"/>
            <a:ext cx="4742481" cy="9970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78616" y="614366"/>
            <a:ext cx="12044840"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Basic types of gene action, example data. Left: The genotypic values. Right: The corresponding parameter values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 metric), from which the G values can be re-composed </a:t>
            </a:r>
          </a:p>
        </p:txBody>
      </p:sp>
      <p:sp>
        <p:nvSpPr>
          <p:cNvPr id="14" name="Rectangle 13"/>
          <p:cNvSpPr/>
          <p:nvPr/>
        </p:nvSpPr>
        <p:spPr>
          <a:xfrm>
            <a:off x="301763" y="2454441"/>
            <a:ext cx="465665" cy="253757"/>
          </a:xfrm>
          <a:prstGeom prst="rect">
            <a:avLst/>
          </a:prstGeom>
          <a:solidFill>
            <a:srgbClr val="0000FF"/>
          </a:solid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5367867" y="6173108"/>
            <a:ext cx="6719358" cy="369332"/>
          </a:xfrm>
          <a:prstGeom prst="rect">
            <a:avLst/>
          </a:prstGeom>
          <a:solidFill>
            <a:schemeClr val="bg1"/>
          </a:solidFill>
          <a:ln>
            <a:solidFill>
              <a:srgbClr val="0000FF"/>
            </a:solidFill>
          </a:ln>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E.g.: G(AA/BB) = c+a</a:t>
            </a:r>
            <a:r>
              <a:rPr lang="de-DE" baseline="-25000" dirty="0">
                <a:solidFill>
                  <a:srgbClr val="0000FF"/>
                </a:solidFill>
                <a:latin typeface="Arial" panose="020B0604020202020204" pitchFamily="34" charset="0"/>
                <a:cs typeface="Arial" panose="020B0604020202020204" pitchFamily="34" charset="0"/>
              </a:rPr>
              <a:t>1</a:t>
            </a:r>
            <a:r>
              <a:rPr lang="de-DE" dirty="0">
                <a:solidFill>
                  <a:srgbClr val="0000FF"/>
                </a:solidFill>
                <a:latin typeface="Arial" panose="020B0604020202020204" pitchFamily="34" charset="0"/>
                <a:cs typeface="Arial" panose="020B0604020202020204" pitchFamily="34" charset="0"/>
              </a:rPr>
              <a:t>+a</a:t>
            </a:r>
            <a:r>
              <a:rPr lang="de-DE" baseline="-25000" dirty="0">
                <a:solidFill>
                  <a:srgbClr val="0000FF"/>
                </a:solidFill>
                <a:latin typeface="Arial" panose="020B0604020202020204" pitchFamily="34" charset="0"/>
                <a:cs typeface="Arial" panose="020B0604020202020204" pitchFamily="34" charset="0"/>
              </a:rPr>
              <a:t>2</a:t>
            </a:r>
            <a:r>
              <a:rPr lang="de-DE" dirty="0">
                <a:solidFill>
                  <a:srgbClr val="0000FF"/>
                </a:solidFill>
                <a:latin typeface="Arial" panose="020B0604020202020204" pitchFamily="34" charset="0"/>
                <a:cs typeface="Arial" panose="020B0604020202020204" pitchFamily="34" charset="0"/>
              </a:rPr>
              <a:t>+(</a:t>
            </a:r>
            <a:r>
              <a:rPr lang="de-DE" dirty="0" err="1">
                <a:solidFill>
                  <a:srgbClr val="0000FF"/>
                </a:solidFill>
                <a:latin typeface="Arial" panose="020B0604020202020204" pitchFamily="34" charset="0"/>
                <a:cs typeface="Arial" panose="020B0604020202020204" pitchFamily="34" charset="0"/>
              </a:rPr>
              <a:t>aa</a:t>
            </a:r>
            <a:r>
              <a:rPr lang="de-DE" dirty="0">
                <a:solidFill>
                  <a:srgbClr val="0000FF"/>
                </a:solidFill>
                <a:latin typeface="Arial" panose="020B0604020202020204" pitchFamily="34" charset="0"/>
                <a:cs typeface="Arial" panose="020B0604020202020204" pitchFamily="34" charset="0"/>
              </a:rPr>
              <a:t>)</a:t>
            </a:r>
            <a:r>
              <a:rPr lang="de-DE" baseline="-25000" dirty="0">
                <a:solidFill>
                  <a:srgbClr val="0000FF"/>
                </a:solidFill>
                <a:latin typeface="Arial" panose="020B0604020202020204" pitchFamily="34" charset="0"/>
                <a:cs typeface="Arial" panose="020B0604020202020204" pitchFamily="34" charset="0"/>
              </a:rPr>
              <a:t>12</a:t>
            </a:r>
            <a:r>
              <a:rPr lang="de-DE" dirty="0">
                <a:solidFill>
                  <a:srgbClr val="0000FF"/>
                </a:solidFill>
                <a:latin typeface="Arial" panose="020B0604020202020204" pitchFamily="34" charset="0"/>
                <a:cs typeface="Arial" panose="020B0604020202020204" pitchFamily="34" charset="0"/>
              </a:rPr>
              <a:t>=12.5+2.5+2.5+2.5=20.0</a:t>
            </a:r>
            <a:endParaRPr lang="en-GB" dirty="0">
              <a:solidFill>
                <a:srgbClr val="0000FF"/>
              </a:solidFill>
              <a:latin typeface="Arial" panose="020B0604020202020204" pitchFamily="34" charset="0"/>
              <a:cs typeface="Arial" panose="020B0604020202020204" pitchFamily="34" charset="0"/>
            </a:endParaRPr>
          </a:p>
        </p:txBody>
      </p:sp>
      <p:sp>
        <p:nvSpPr>
          <p:cNvPr id="16" name="Rectangle 15"/>
          <p:cNvSpPr/>
          <p:nvPr/>
        </p:nvSpPr>
        <p:spPr>
          <a:xfrm>
            <a:off x="736600" y="5706533"/>
            <a:ext cx="613833" cy="338667"/>
          </a:xfrm>
          <a:prstGeom prst="rect">
            <a:avLst/>
          </a:prstGeom>
          <a:noFill/>
          <a:ln>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0501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234"/>
          <p:cNvSpPr>
            <a:spLocks noChangeArrowheads="1"/>
          </p:cNvSpPr>
          <p:nvPr/>
        </p:nvSpPr>
        <p:spPr bwMode="auto">
          <a:xfrm>
            <a:off x="3386943" y="7663889"/>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Times New Roman" pitchFamily="18" charset="0"/>
                <a:ea typeface="ＭＳ Ｐゴシック" pitchFamily="34" charset="-128"/>
              </a:defRPr>
            </a:lvl1pPr>
            <a:lvl2pPr marL="37931725" indent="-37474525" eaLnBrk="0" hangingPunct="0">
              <a:spcBef>
                <a:spcPct val="20000"/>
              </a:spcBef>
              <a:buChar char="–"/>
              <a:defRPr sz="2800">
                <a:solidFill>
                  <a:schemeClr val="tx1"/>
                </a:solidFill>
                <a:latin typeface="Times New Roman" pitchFamily="18" charset="0"/>
                <a:ea typeface="ＭＳ Ｐゴシック" pitchFamily="34" charset="-128"/>
              </a:defRPr>
            </a:lvl2pPr>
            <a:lvl3pPr marL="1143000" indent="-228600" eaLnBrk="0" hangingPunct="0">
              <a:spcBef>
                <a:spcPct val="20000"/>
              </a:spcBef>
              <a:buChar char="•"/>
              <a:defRPr sz="2400">
                <a:solidFill>
                  <a:schemeClr val="tx1"/>
                </a:solidFill>
                <a:latin typeface="Times New Roman" pitchFamily="18" charset="0"/>
                <a:ea typeface="ＭＳ Ｐゴシック" pitchFamily="34" charset="-128"/>
              </a:defRPr>
            </a:lvl3pPr>
            <a:lvl4pPr marL="1600200" indent="-228600" eaLnBrk="0" hangingPunct="0">
              <a:spcBef>
                <a:spcPct val="20000"/>
              </a:spcBef>
              <a:buChar char="–"/>
              <a:defRPr sz="2000">
                <a:solidFill>
                  <a:schemeClr val="tx1"/>
                </a:solidFill>
                <a:latin typeface="Times New Roman" pitchFamily="18" charset="0"/>
                <a:ea typeface="ＭＳ Ｐゴシック" pitchFamily="34" charset="-128"/>
              </a:defRPr>
            </a:lvl4pPr>
            <a:lvl5pPr marL="2057400" indent="-228600" eaLnBrk="0" hangingPunct="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eaLnBrk="1" hangingPunct="1">
              <a:spcBef>
                <a:spcPct val="0"/>
              </a:spcBef>
              <a:buFontTx/>
              <a:buNone/>
            </a:pPr>
            <a:endParaRPr lang="en-GB" altLang="de-DE" sz="2400"/>
          </a:p>
        </p:txBody>
      </p:sp>
      <p:sp>
        <p:nvSpPr>
          <p:cNvPr id="62" name="Textfeld 61"/>
          <p:cNvSpPr txBox="1"/>
          <p:nvPr/>
        </p:nvSpPr>
        <p:spPr>
          <a:xfrm>
            <a:off x="78615" y="10388"/>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Generalization and summation of digenic Epistatic interaction values to N = many loci</a:t>
            </a:r>
          </a:p>
        </p:txBody>
      </p:sp>
      <p:graphicFrame>
        <p:nvGraphicFramePr>
          <p:cNvPr id="65" name="Tabelle 64"/>
          <p:cNvGraphicFramePr>
            <a:graphicFrameLocks noGrp="1"/>
          </p:cNvGraphicFramePr>
          <p:nvPr>
            <p:extLst>
              <p:ext uri="{D42A27DB-BD31-4B8C-83A1-F6EECF244321}">
                <p14:modId xmlns:p14="http://schemas.microsoft.com/office/powerpoint/2010/main" val="3360427688"/>
              </p:ext>
            </p:extLst>
          </p:nvPr>
        </p:nvGraphicFramePr>
        <p:xfrm>
          <a:off x="3479018" y="585052"/>
          <a:ext cx="8604252" cy="2966720"/>
        </p:xfrm>
        <a:graphic>
          <a:graphicData uri="http://schemas.openxmlformats.org/drawingml/2006/table">
            <a:tbl>
              <a:tblPr firstRow="1" bandRow="1">
                <a:tableStyleId>{5C22544A-7EE6-4342-B048-85BDC9FD1C3A}</a:tableStyleId>
              </a:tblPr>
              <a:tblGrid>
                <a:gridCol w="956028">
                  <a:extLst>
                    <a:ext uri="{9D8B030D-6E8A-4147-A177-3AD203B41FA5}">
                      <a16:colId xmlns:a16="http://schemas.microsoft.com/office/drawing/2014/main" val="204073711"/>
                    </a:ext>
                  </a:extLst>
                </a:gridCol>
                <a:gridCol w="956028">
                  <a:extLst>
                    <a:ext uri="{9D8B030D-6E8A-4147-A177-3AD203B41FA5}">
                      <a16:colId xmlns:a16="http://schemas.microsoft.com/office/drawing/2014/main" val="3916262902"/>
                    </a:ext>
                  </a:extLst>
                </a:gridCol>
                <a:gridCol w="956028">
                  <a:extLst>
                    <a:ext uri="{9D8B030D-6E8A-4147-A177-3AD203B41FA5}">
                      <a16:colId xmlns:a16="http://schemas.microsoft.com/office/drawing/2014/main" val="3477341570"/>
                    </a:ext>
                  </a:extLst>
                </a:gridCol>
                <a:gridCol w="956028">
                  <a:extLst>
                    <a:ext uri="{9D8B030D-6E8A-4147-A177-3AD203B41FA5}">
                      <a16:colId xmlns:a16="http://schemas.microsoft.com/office/drawing/2014/main" val="3731934437"/>
                    </a:ext>
                  </a:extLst>
                </a:gridCol>
                <a:gridCol w="956028">
                  <a:extLst>
                    <a:ext uri="{9D8B030D-6E8A-4147-A177-3AD203B41FA5}">
                      <a16:colId xmlns:a16="http://schemas.microsoft.com/office/drawing/2014/main" val="3204123612"/>
                    </a:ext>
                  </a:extLst>
                </a:gridCol>
                <a:gridCol w="956028">
                  <a:extLst>
                    <a:ext uri="{9D8B030D-6E8A-4147-A177-3AD203B41FA5}">
                      <a16:colId xmlns:a16="http://schemas.microsoft.com/office/drawing/2014/main" val="3114876091"/>
                    </a:ext>
                  </a:extLst>
                </a:gridCol>
                <a:gridCol w="956028">
                  <a:extLst>
                    <a:ext uri="{9D8B030D-6E8A-4147-A177-3AD203B41FA5}">
                      <a16:colId xmlns:a16="http://schemas.microsoft.com/office/drawing/2014/main" val="457922900"/>
                    </a:ext>
                  </a:extLst>
                </a:gridCol>
                <a:gridCol w="956028">
                  <a:extLst>
                    <a:ext uri="{9D8B030D-6E8A-4147-A177-3AD203B41FA5}">
                      <a16:colId xmlns:a16="http://schemas.microsoft.com/office/drawing/2014/main" val="15636633"/>
                    </a:ext>
                  </a:extLst>
                </a:gridCol>
                <a:gridCol w="956028">
                  <a:extLst>
                    <a:ext uri="{9D8B030D-6E8A-4147-A177-3AD203B41FA5}">
                      <a16:colId xmlns:a16="http://schemas.microsoft.com/office/drawing/2014/main" val="561978496"/>
                    </a:ext>
                  </a:extLst>
                </a:gridCol>
              </a:tblGrid>
              <a:tr h="370840">
                <a:tc rowSpan="2">
                  <a:txBody>
                    <a:bodyPr/>
                    <a:lstStyle/>
                    <a:p>
                      <a:pPr algn="ctr"/>
                      <a:r>
                        <a:rPr lang="de-DE" dirty="0">
                          <a:solidFill>
                            <a:schemeClr val="tx1"/>
                          </a:solidFill>
                          <a:latin typeface="Arial" panose="020B0604020202020204" pitchFamily="34" charset="0"/>
                          <a:cs typeface="Arial" panose="020B0604020202020204" pitchFamily="34" charset="0"/>
                        </a:rPr>
                        <a:t>Loci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gridSpan="2">
                  <a:txBody>
                    <a:bodyPr/>
                    <a:lstStyle/>
                    <a:p>
                      <a:pPr algn="ctr"/>
                      <a:r>
                        <a:rPr lang="de-DE" b="0" dirty="0">
                          <a:solidFill>
                            <a:schemeClr val="tx1"/>
                          </a:solidFill>
                          <a:latin typeface="Arial" panose="020B0604020202020204" pitchFamily="34" charset="0"/>
                          <a:cs typeface="Arial" panose="020B0604020202020204" pitchFamily="34" charset="0"/>
                        </a:rPr>
                        <a:t>c +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bg1"/>
                          </a:solidFill>
                          <a:latin typeface="Arial" panose="020B0604020202020204"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00FF"/>
                    </a:solidFill>
                  </a:tcPr>
                </a:tc>
                <a:tc>
                  <a:txBody>
                    <a:bodyPr/>
                    <a:lstStyle/>
                    <a:p>
                      <a:pPr algn="ctr"/>
                      <a:r>
                        <a:rPr lang="de-DE"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FF00"/>
                    </a:solidFill>
                  </a:tcPr>
                </a:tc>
                <a:tc>
                  <a:txBody>
                    <a:bodyPr/>
                    <a:lstStyle/>
                    <a:p>
                      <a:pPr algn="ctr"/>
                      <a:r>
                        <a:rPr lang="de-DE"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0000"/>
                    </a:solidFill>
                  </a:tcPr>
                </a:tc>
                <a:tc>
                  <a:txBody>
                    <a:bodyPr/>
                    <a:lstStyle/>
                    <a:p>
                      <a:pPr algn="ctr"/>
                      <a:r>
                        <a:rPr lang="de-DE" dirty="0">
                          <a:solidFill>
                            <a:schemeClr val="tx1"/>
                          </a:solidFill>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59D559"/>
                    </a:solidFill>
                  </a:tcPr>
                </a:tc>
                <a:tc>
                  <a:txBody>
                    <a:bodyPr/>
                    <a:lstStyle/>
                    <a:p>
                      <a:pPr algn="ctr"/>
                      <a:r>
                        <a:rPr lang="de-DE"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00CC"/>
                    </a:solidFill>
                  </a:tcPr>
                </a:tc>
                <a:extLst>
                  <a:ext uri="{0D108BD9-81ED-4DB2-BD59-A6C34878D82A}">
                    <a16:rowId xmlns:a16="http://schemas.microsoft.com/office/drawing/2014/main" val="212470370"/>
                  </a:ext>
                </a:extLst>
              </a:tr>
              <a:tr h="370840">
                <a:tc vMerge="1">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vMerge="1">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err="1">
                          <a:solidFill>
                            <a:schemeClr val="tx1"/>
                          </a:solidFill>
                          <a:latin typeface="Arial" panose="020B0604020202020204" pitchFamily="34" charset="0"/>
                          <a:cs typeface="Arial" panose="020B0604020202020204" pitchFamily="34" charset="0"/>
                        </a:rPr>
                        <a:t>Bb</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CC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err="1">
                          <a:solidFill>
                            <a:schemeClr val="tx1"/>
                          </a:solidFill>
                          <a:latin typeface="Arial" panose="020B0604020202020204" pitchFamily="34" charset="0"/>
                          <a:cs typeface="Arial" panose="020B0604020202020204" pitchFamily="34" charset="0"/>
                        </a:rPr>
                        <a:t>dd</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err="1">
                          <a:solidFill>
                            <a:schemeClr val="tx1"/>
                          </a:solidFill>
                          <a:latin typeface="Arial" panose="020B0604020202020204" pitchFamily="34" charset="0"/>
                          <a:cs typeface="Arial" panose="020B0604020202020204" pitchFamily="34" charset="0"/>
                        </a:rPr>
                        <a:t>Ee</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FF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2145339"/>
                  </a:ext>
                </a:extLst>
              </a:tr>
              <a:tr h="370840">
                <a:tc>
                  <a:txBody>
                    <a:bodyPr/>
                    <a:lstStyle/>
                    <a:p>
                      <a:pPr algn="ctr"/>
                      <a:r>
                        <a:rPr lang="de-DE" b="1" dirty="0">
                          <a:solidFill>
                            <a:schemeClr val="bg1"/>
                          </a:solidFill>
                          <a:latin typeface="Arial" panose="020B0604020202020204"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algn="ctr"/>
                      <a:r>
                        <a:rPr lang="de-DE" dirty="0">
                          <a:solidFill>
                            <a:schemeClr val="tx1"/>
                          </a:solidFill>
                          <a:latin typeface="Arial" panose="020B0604020202020204" pitchFamily="34" charset="0"/>
                          <a:cs typeface="Arial" panose="020B0604020202020204" pitchFamily="34" charset="0"/>
                        </a:rPr>
                        <a:t>AA</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a</a:t>
                      </a:r>
                      <a:r>
                        <a:rPr lang="de-DE" baseline="-25000" dirty="0">
                          <a:solidFill>
                            <a:schemeClr val="tx1"/>
                          </a:solidFill>
                          <a:latin typeface="Arial" panose="020B0604020202020204"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(ad)</a:t>
                      </a:r>
                      <a:r>
                        <a:rPr lang="de-DE" baseline="-25000" dirty="0">
                          <a:solidFill>
                            <a:schemeClr val="tx1"/>
                          </a:solidFill>
                          <a:latin typeface="Arial" panose="020B0604020202020204" pitchFamily="34" charset="0"/>
                          <a:cs typeface="Arial" panose="020B0604020202020204" pitchFamily="34" charset="0"/>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13</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14</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(ad)</a:t>
                      </a:r>
                      <a:r>
                        <a:rPr lang="de-DE" baseline="-25000" dirty="0">
                          <a:solidFill>
                            <a:schemeClr val="tx1"/>
                          </a:solidFill>
                          <a:latin typeface="Arial" panose="020B0604020202020204" pitchFamily="34" charset="0"/>
                          <a:cs typeface="Arial" panose="020B0604020202020204" pitchFamily="34" charset="0"/>
                        </a:rPr>
                        <a:t>15</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16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51491"/>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err="1">
                          <a:solidFill>
                            <a:schemeClr val="tx1"/>
                          </a:solidFill>
                          <a:latin typeface="Arial" panose="020B0604020202020204" pitchFamily="34" charset="0"/>
                          <a:cs typeface="Arial" panose="020B0604020202020204" pitchFamily="34" charset="0"/>
                        </a:rPr>
                        <a:t>Bb</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d</a:t>
                      </a:r>
                      <a:r>
                        <a:rPr lang="de-DE" baseline="-25000"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(da)</a:t>
                      </a:r>
                      <a:r>
                        <a:rPr lang="de-DE" baseline="-25000" dirty="0">
                          <a:solidFill>
                            <a:schemeClr val="tx1"/>
                          </a:solidFill>
                          <a:latin typeface="Arial" panose="020B0604020202020204" pitchFamily="34" charset="0"/>
                          <a:cs typeface="Arial" panose="020B0604020202020204" pitchFamily="34" charset="0"/>
                        </a:rPr>
                        <a:t>23</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-(da)</a:t>
                      </a:r>
                      <a:r>
                        <a:rPr lang="de-DE" baseline="-25000" dirty="0">
                          <a:solidFill>
                            <a:schemeClr val="tx1"/>
                          </a:solidFill>
                          <a:latin typeface="Arial" panose="020B0604020202020204" pitchFamily="34" charset="0"/>
                          <a:cs typeface="Arial" panose="020B0604020202020204" pitchFamily="34" charset="0"/>
                        </a:rPr>
                        <a:t>24</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dd</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25</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(da)</a:t>
                      </a:r>
                      <a:r>
                        <a:rPr lang="de-DE" baseline="-25000" dirty="0">
                          <a:solidFill>
                            <a:schemeClr val="tx1"/>
                          </a:solidFill>
                          <a:latin typeface="Arial" panose="020B0604020202020204" pitchFamily="34" charset="0"/>
                          <a:cs typeface="Arial" panose="020B0604020202020204" pitchFamily="34" charset="0"/>
                        </a:rPr>
                        <a:t>26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8764190"/>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DE" dirty="0">
                          <a:solidFill>
                            <a:schemeClr val="tx1"/>
                          </a:solidFill>
                          <a:latin typeface="Arial" panose="020B0604020202020204" pitchFamily="34" charset="0"/>
                          <a:cs typeface="Arial" panose="020B0604020202020204" pitchFamily="34" charset="0"/>
                        </a:rPr>
                        <a:t>CC</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a</a:t>
                      </a:r>
                      <a:r>
                        <a:rPr lang="de-DE" baseline="-25000" dirty="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34</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(ad)</a:t>
                      </a:r>
                      <a:r>
                        <a:rPr lang="de-DE" baseline="-25000" dirty="0">
                          <a:solidFill>
                            <a:schemeClr val="tx1"/>
                          </a:solidFill>
                          <a:latin typeface="Arial" panose="020B0604020202020204" pitchFamily="34" charset="0"/>
                          <a:cs typeface="Arial" panose="020B0604020202020204" pitchFamily="34" charset="0"/>
                        </a:rPr>
                        <a:t>35</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36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7233552"/>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de-DE" dirty="0" err="1">
                          <a:solidFill>
                            <a:schemeClr val="tx1"/>
                          </a:solidFill>
                          <a:latin typeface="Arial" panose="020B0604020202020204" pitchFamily="34" charset="0"/>
                          <a:cs typeface="Arial" panose="020B0604020202020204" pitchFamily="34" charset="0"/>
                        </a:rPr>
                        <a:t>dd</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-a</a:t>
                      </a:r>
                      <a:r>
                        <a:rPr lang="de-DE" baseline="-25000"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-(ad)</a:t>
                      </a:r>
                      <a:r>
                        <a:rPr lang="de-DE" baseline="-25000" dirty="0">
                          <a:solidFill>
                            <a:schemeClr val="tx1"/>
                          </a:solidFill>
                          <a:latin typeface="Arial" panose="020B0604020202020204" pitchFamily="34" charset="0"/>
                          <a:cs typeface="Arial" panose="020B0604020202020204" pitchFamily="34" charset="0"/>
                        </a:rPr>
                        <a:t>45</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46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5568880"/>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algn="ctr"/>
                      <a:r>
                        <a:rPr lang="de-DE" dirty="0" err="1">
                          <a:solidFill>
                            <a:schemeClr val="tx1"/>
                          </a:solidFill>
                          <a:latin typeface="Arial" panose="020B0604020202020204" pitchFamily="34" charset="0"/>
                          <a:cs typeface="Arial" panose="020B0604020202020204" pitchFamily="34" charset="0"/>
                        </a:rPr>
                        <a:t>Ee</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d</a:t>
                      </a:r>
                      <a:r>
                        <a:rPr lang="de-DE" baseline="-25000" dirty="0">
                          <a:solidFill>
                            <a:schemeClr val="tx1"/>
                          </a:solidFill>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-(da)</a:t>
                      </a:r>
                      <a:r>
                        <a:rPr lang="de-DE" baseline="-25000" dirty="0">
                          <a:solidFill>
                            <a:schemeClr val="tx1"/>
                          </a:solidFill>
                          <a:latin typeface="Arial" panose="020B0604020202020204" pitchFamily="34" charset="0"/>
                          <a:cs typeface="Arial" panose="020B0604020202020204" pitchFamily="34" charset="0"/>
                        </a:rPr>
                        <a:t>56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6382683"/>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00CC"/>
                    </a:solidFill>
                  </a:tcPr>
                </a:tc>
                <a:tc>
                  <a:txBody>
                    <a:bodyPr/>
                    <a:lstStyle/>
                    <a:p>
                      <a:pPr algn="ctr"/>
                      <a:r>
                        <a:rPr lang="de-DE" dirty="0">
                          <a:solidFill>
                            <a:schemeClr val="tx1"/>
                          </a:solidFill>
                          <a:latin typeface="Arial" panose="020B0604020202020204" pitchFamily="34" charset="0"/>
                          <a:cs typeface="Arial" panose="020B0604020202020204" pitchFamily="34" charset="0"/>
                        </a:rPr>
                        <a:t>FF</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a:t>
                      </a:r>
                      <a:r>
                        <a:rPr lang="de-DE" baseline="-25000"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518751"/>
                  </a:ext>
                </a:extLst>
              </a:tr>
            </a:tbl>
          </a:graphicData>
        </a:graphic>
      </p:graphicFrame>
      <p:sp>
        <p:nvSpPr>
          <p:cNvPr id="74" name="Textfeld 73"/>
          <p:cNvSpPr txBox="1"/>
          <p:nvPr/>
        </p:nvSpPr>
        <p:spPr>
          <a:xfrm>
            <a:off x="3479017" y="3618716"/>
            <a:ext cx="860425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fontAlgn="ctr"/>
            <a:r>
              <a:rPr lang="de-DE" dirty="0">
                <a:latin typeface="Arial" panose="020B0604020202020204" pitchFamily="34" charset="0"/>
                <a:cs typeface="Arial" panose="020B0604020202020204" pitchFamily="34" charset="0"/>
              </a:rPr>
              <a:t>The </a:t>
            </a:r>
            <a:r>
              <a:rPr lang="de-DE" dirty="0" err="1">
                <a:latin typeface="Arial" panose="020B0604020202020204" pitchFamily="34" charset="0"/>
                <a:cs typeface="Arial" panose="020B0604020202020204" pitchFamily="34" charset="0"/>
              </a:rPr>
              <a:t>genotypic</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value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visualized</a:t>
            </a:r>
            <a:r>
              <a:rPr lang="de-DE" dirty="0">
                <a:latin typeface="Arial" panose="020B0604020202020204" pitchFamily="34" charset="0"/>
                <a:cs typeface="Arial" panose="020B0604020202020204" pitchFamily="34" charset="0"/>
              </a:rPr>
              <a:t> 6-loci </a:t>
            </a:r>
            <a:r>
              <a:rPr lang="de-DE" dirty="0" err="1">
                <a:latin typeface="Arial" panose="020B0604020202020204" pitchFamily="34" charset="0"/>
                <a:cs typeface="Arial" panose="020B0604020202020204" pitchFamily="34" charset="0"/>
              </a:rPr>
              <a:t>genotype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hence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can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composed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accordingly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a:t>
            </a:r>
            <a:r>
              <a:rPr lang="de-DE" b="1" baseline="-250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de-DE" baseline="-25000" dirty="0">
                <a:latin typeface="Arial" panose="020B0604020202020204" pitchFamily="34" charset="0"/>
                <a:cs typeface="Arial" panose="020B0604020202020204" pitchFamily="34" charset="0"/>
              </a:rPr>
              <a:t>(1-6)</a:t>
            </a:r>
            <a:r>
              <a:rPr lang="de-DE" dirty="0">
                <a:latin typeface="Arial" panose="020B0604020202020204" pitchFamily="34" charset="0"/>
                <a:cs typeface="Arial" panose="020B0604020202020204" pitchFamily="34" charset="0"/>
              </a:rPr>
              <a:t>   =    c 	+  a</a:t>
            </a:r>
            <a:r>
              <a:rPr lang="de-DE" baseline="-25000" dirty="0">
                <a:latin typeface="Arial" panose="020B0604020202020204" pitchFamily="34" charset="0"/>
                <a:cs typeface="Arial" panose="020B0604020202020204" pitchFamily="34" charset="0"/>
              </a:rPr>
              <a:t>1 </a:t>
            </a:r>
            <a:r>
              <a:rPr lang="de-DE" dirty="0">
                <a:latin typeface="Arial" panose="020B0604020202020204" pitchFamily="34" charset="0"/>
                <a:cs typeface="Arial" panose="020B0604020202020204" pitchFamily="34" charset="0"/>
              </a:rPr>
              <a:t> + d</a:t>
            </a:r>
            <a:r>
              <a:rPr lang="de-DE" baseline="-25000" dirty="0">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 + a</a:t>
            </a:r>
            <a:r>
              <a:rPr lang="de-DE" baseline="-25000" dirty="0">
                <a:latin typeface="Arial" panose="020B0604020202020204" pitchFamily="34" charset="0"/>
                <a:cs typeface="Arial" panose="020B0604020202020204" pitchFamily="34" charset="0"/>
              </a:rPr>
              <a:t>3</a:t>
            </a:r>
            <a:r>
              <a:rPr lang="de-DE" dirty="0">
                <a:latin typeface="Arial" panose="020B0604020202020204" pitchFamily="34" charset="0"/>
                <a:cs typeface="Arial" panose="020B0604020202020204" pitchFamily="34" charset="0"/>
              </a:rPr>
              <a:t> + -a</a:t>
            </a:r>
            <a:r>
              <a:rPr lang="de-DE" baseline="-25000" dirty="0">
                <a:latin typeface="Arial" panose="020B0604020202020204" pitchFamily="34" charset="0"/>
                <a:cs typeface="Arial" panose="020B0604020202020204" pitchFamily="34" charset="0"/>
              </a:rPr>
              <a:t>4</a:t>
            </a:r>
            <a:r>
              <a:rPr lang="de-DE" dirty="0">
                <a:latin typeface="Arial" panose="020B0604020202020204" pitchFamily="34" charset="0"/>
                <a:cs typeface="Arial" panose="020B0604020202020204" pitchFamily="34" charset="0"/>
              </a:rPr>
              <a:t> + d</a:t>
            </a:r>
            <a:r>
              <a:rPr lang="de-DE" baseline="-25000" dirty="0">
                <a:latin typeface="Arial" panose="020B0604020202020204" pitchFamily="34" charset="0"/>
                <a:cs typeface="Arial" panose="020B0604020202020204" pitchFamily="34" charset="0"/>
              </a:rPr>
              <a:t>5</a:t>
            </a:r>
            <a:r>
              <a:rPr lang="de-DE" dirty="0">
                <a:latin typeface="Arial" panose="020B0604020202020204" pitchFamily="34" charset="0"/>
                <a:cs typeface="Arial" panose="020B0604020202020204" pitchFamily="34" charset="0"/>
              </a:rPr>
              <a:t> + a</a:t>
            </a:r>
            <a:r>
              <a:rPr lang="de-DE" baseline="-25000" dirty="0">
                <a:latin typeface="Arial" panose="020B0604020202020204" pitchFamily="34" charset="0"/>
                <a:cs typeface="Arial" panose="020B0604020202020204" pitchFamily="34" charset="0"/>
              </a:rPr>
              <a:t>6</a:t>
            </a:r>
            <a:r>
              <a:rPr lang="de-DE" dirty="0">
                <a:latin typeface="Arial" panose="020B0604020202020204" pitchFamily="34" charset="0"/>
                <a:cs typeface="Arial" panose="020B0604020202020204" pitchFamily="34" charset="0"/>
              </a:rPr>
              <a:t> +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	  	   	(ad)</a:t>
            </a:r>
            <a:r>
              <a:rPr lang="de-DE" baseline="-25000" dirty="0">
                <a:latin typeface="Arial" panose="020B0604020202020204" pitchFamily="34" charset="0"/>
                <a:cs typeface="Arial" panose="020B0604020202020204" pitchFamily="34" charset="0"/>
              </a:rPr>
              <a:t>12</a:t>
            </a:r>
            <a:r>
              <a:rPr lang="de-DE" dirty="0">
                <a:latin typeface="Arial" panose="020B0604020202020204" pitchFamily="34" charset="0"/>
                <a:cs typeface="Arial" panose="020B0604020202020204" pitchFamily="34" charset="0"/>
              </a:rPr>
              <a:t> + (</a:t>
            </a:r>
            <a:r>
              <a:rPr lang="de-DE" dirty="0" err="1">
                <a:latin typeface="Arial" panose="020B0604020202020204" pitchFamily="34" charset="0"/>
                <a:cs typeface="Arial" panose="020B0604020202020204" pitchFamily="34" charset="0"/>
              </a:rPr>
              <a:t>aa</a:t>
            </a:r>
            <a:r>
              <a:rPr lang="de-DE" dirty="0">
                <a:latin typeface="Arial" panose="020B0604020202020204" pitchFamily="34" charset="0"/>
                <a:cs typeface="Arial" panose="020B0604020202020204" pitchFamily="34" charset="0"/>
              </a:rPr>
              <a:t>)</a:t>
            </a:r>
            <a:r>
              <a:rPr lang="de-DE" baseline="-25000" dirty="0">
                <a:latin typeface="Arial" panose="020B0604020202020204" pitchFamily="34" charset="0"/>
                <a:cs typeface="Arial" panose="020B0604020202020204" pitchFamily="34" charset="0"/>
              </a:rPr>
              <a:t>13  </a:t>
            </a:r>
            <a:r>
              <a:rPr lang="de-DE" dirty="0">
                <a:latin typeface="Arial" panose="020B0604020202020204" pitchFamily="34" charset="0"/>
                <a:cs typeface="Arial" panose="020B0604020202020204" pitchFamily="34" charset="0"/>
              </a:rPr>
              <a:t>-(</a:t>
            </a:r>
            <a:r>
              <a:rPr lang="de-DE" dirty="0" err="1">
                <a:latin typeface="Arial" panose="020B0604020202020204" pitchFamily="34" charset="0"/>
                <a:cs typeface="Arial" panose="020B0604020202020204" pitchFamily="34" charset="0"/>
              </a:rPr>
              <a:t>aa</a:t>
            </a:r>
            <a:r>
              <a:rPr lang="de-DE" dirty="0">
                <a:latin typeface="Arial" panose="020B0604020202020204" pitchFamily="34" charset="0"/>
                <a:cs typeface="Arial" panose="020B0604020202020204" pitchFamily="34" charset="0"/>
              </a:rPr>
              <a:t>)</a:t>
            </a:r>
            <a:r>
              <a:rPr lang="de-DE" baseline="-25000" dirty="0">
                <a:latin typeface="Arial" panose="020B0604020202020204" pitchFamily="34" charset="0"/>
                <a:cs typeface="Arial" panose="020B0604020202020204" pitchFamily="34" charset="0"/>
              </a:rPr>
              <a:t>14 </a:t>
            </a:r>
            <a:r>
              <a:rPr lang="de-DE" dirty="0">
                <a:latin typeface="Arial" panose="020B0604020202020204" pitchFamily="34" charset="0"/>
                <a:cs typeface="Arial" panose="020B0604020202020204" pitchFamily="34" charset="0"/>
              </a:rPr>
              <a:t> + (ad)</a:t>
            </a:r>
            <a:r>
              <a:rPr lang="de-DE" baseline="-25000" dirty="0">
                <a:latin typeface="Arial" panose="020B0604020202020204" pitchFamily="34" charset="0"/>
                <a:cs typeface="Arial" panose="020B0604020202020204" pitchFamily="34" charset="0"/>
              </a:rPr>
              <a:t>15 </a:t>
            </a:r>
            <a:r>
              <a:rPr lang="de-DE" dirty="0">
                <a:latin typeface="Arial" panose="020B0604020202020204" pitchFamily="34" charset="0"/>
                <a:cs typeface="Arial" panose="020B0604020202020204" pitchFamily="34" charset="0"/>
              </a:rPr>
              <a:t> + (</a:t>
            </a:r>
            <a:r>
              <a:rPr lang="de-DE" dirty="0" err="1">
                <a:latin typeface="Arial" panose="020B0604020202020204" pitchFamily="34" charset="0"/>
                <a:cs typeface="Arial" panose="020B0604020202020204" pitchFamily="34" charset="0"/>
              </a:rPr>
              <a:t>aa</a:t>
            </a:r>
            <a:r>
              <a:rPr lang="de-DE" dirty="0">
                <a:latin typeface="Arial" panose="020B0604020202020204" pitchFamily="34" charset="0"/>
                <a:cs typeface="Arial" panose="020B0604020202020204" pitchFamily="34" charset="0"/>
              </a:rPr>
              <a:t>)</a:t>
            </a:r>
            <a:r>
              <a:rPr lang="de-DE" baseline="-25000" dirty="0">
                <a:latin typeface="Arial" panose="020B0604020202020204" pitchFamily="34" charset="0"/>
                <a:cs typeface="Arial" panose="020B0604020202020204" pitchFamily="34" charset="0"/>
              </a:rPr>
              <a:t>16</a:t>
            </a:r>
            <a:r>
              <a:rPr lang="de-DE" dirty="0">
                <a:latin typeface="Arial" panose="020B0604020202020204" pitchFamily="34" charset="0"/>
                <a:cs typeface="Arial" panose="020B0604020202020204" pitchFamily="34" charset="0"/>
              </a:rPr>
              <a:t> +   …   -(da)</a:t>
            </a:r>
            <a:r>
              <a:rPr lang="de-DE" baseline="-25000" dirty="0">
                <a:latin typeface="Arial" panose="020B0604020202020204" pitchFamily="34" charset="0"/>
                <a:cs typeface="Arial" panose="020B0604020202020204" pitchFamily="34" charset="0"/>
              </a:rPr>
              <a:t>56</a:t>
            </a:r>
            <a:r>
              <a:rPr lang="de-DE" dirty="0">
                <a:latin typeface="Arial" panose="020B0604020202020204" pitchFamily="34" charset="0"/>
                <a:cs typeface="Arial" panose="020B0604020202020204" pitchFamily="34" charset="0"/>
              </a:rPr>
              <a:t>.</a:t>
            </a:r>
          </a:p>
        </p:txBody>
      </p:sp>
      <p:sp>
        <p:nvSpPr>
          <p:cNvPr id="75" name="Textfeld 74"/>
          <p:cNvSpPr txBox="1"/>
          <p:nvPr/>
        </p:nvSpPr>
        <p:spPr>
          <a:xfrm>
            <a:off x="3479017" y="4565448"/>
            <a:ext cx="8604253" cy="221599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fontAlgn="ctr"/>
            <a:r>
              <a:rPr lang="en-GB" dirty="0">
                <a:latin typeface="Arial" panose="020B0604020202020204" pitchFamily="34" charset="0"/>
                <a:cs typeface="Arial" panose="020B0604020202020204" pitchFamily="34" charset="0"/>
              </a:rPr>
              <a:t>Potential </a:t>
            </a:r>
            <a:r>
              <a:rPr lang="en-GB" dirty="0" err="1">
                <a:latin typeface="Arial" panose="020B0604020202020204" pitchFamily="34" charset="0"/>
                <a:cs typeface="Arial" panose="020B0604020202020204" pitchFamily="34" charset="0"/>
              </a:rPr>
              <a:t>epistatic</a:t>
            </a:r>
            <a:r>
              <a:rPr lang="en-GB" dirty="0">
                <a:latin typeface="Arial" panose="020B0604020202020204" pitchFamily="34" charset="0"/>
                <a:cs typeface="Arial" panose="020B0604020202020204" pitchFamily="34" charset="0"/>
              </a:rPr>
              <a:t> interactions between triplets and quartets etc. of loci are ignored. It may very well be that some or many of these parameters such  as </a:t>
            </a:r>
            <a:r>
              <a:rPr lang="de-DE" dirty="0">
                <a:latin typeface="Arial" panose="020B0604020202020204" pitchFamily="34" charset="0"/>
                <a:cs typeface="Arial" panose="020B0604020202020204" pitchFamily="34" charset="0"/>
              </a:rPr>
              <a:t>a</a:t>
            </a:r>
            <a:r>
              <a:rPr lang="de-DE" baseline="-25000" dirty="0">
                <a:latin typeface="Arial" panose="020B0604020202020204" pitchFamily="34" charset="0"/>
                <a:cs typeface="Arial" panose="020B0604020202020204" pitchFamily="34" charset="0"/>
              </a:rPr>
              <a:t>1 </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or</a:t>
            </a:r>
            <a:r>
              <a:rPr lang="de-DE" dirty="0">
                <a:latin typeface="Arial" panose="020B0604020202020204" pitchFamily="34" charset="0"/>
                <a:cs typeface="Arial" panose="020B0604020202020204" pitchFamily="34" charset="0"/>
              </a:rPr>
              <a:t> (ad)</a:t>
            </a:r>
            <a:r>
              <a:rPr lang="de-DE" baseline="-25000" dirty="0">
                <a:latin typeface="Arial" panose="020B0604020202020204" pitchFamily="34" charset="0"/>
                <a:cs typeface="Arial" panose="020B0604020202020204" pitchFamily="34" charset="0"/>
              </a:rPr>
              <a:t>12</a:t>
            </a:r>
            <a:r>
              <a:rPr lang="de-DE" dirty="0">
                <a:latin typeface="Arial" panose="020B0604020202020204" pitchFamily="34" charset="0"/>
                <a:cs typeface="Arial" panose="020B0604020202020204" pitchFamily="34" charset="0"/>
              </a:rPr>
              <a:t> etc. </a:t>
            </a:r>
            <a:r>
              <a:rPr lang="de-DE" dirty="0" err="1">
                <a:latin typeface="Arial" panose="020B0604020202020204" pitchFamily="34" charset="0"/>
                <a:cs typeface="Arial" panose="020B0604020202020204" pitchFamily="34" charset="0"/>
              </a:rPr>
              <a:t>are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very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small</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zero</a:t>
            </a:r>
            <a:r>
              <a:rPr lang="de-DE" dirty="0">
                <a:latin typeface="Arial" panose="020B0604020202020204" pitchFamily="34" charset="0"/>
                <a:cs typeface="Arial" panose="020B0604020202020204" pitchFamily="34" charset="0"/>
              </a:rPr>
              <a:t>. These </a:t>
            </a:r>
            <a:r>
              <a:rPr lang="de-DE" dirty="0" err="1">
                <a:latin typeface="Arial" panose="020B0604020202020204" pitchFamily="34" charset="0"/>
                <a:cs typeface="Arial" panose="020B0604020202020204" pitchFamily="34" charset="0"/>
              </a:rPr>
              <a:t>parameters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are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rather</a:t>
            </a:r>
            <a:r>
              <a:rPr lang="de-DE" dirty="0">
                <a:latin typeface="Arial" panose="020B0604020202020204" pitchFamily="34" charset="0"/>
                <a:cs typeface="Arial" panose="020B0604020202020204" pitchFamily="34" charset="0"/>
              </a:rPr>
              <a:t> like </a:t>
            </a:r>
            <a:r>
              <a:rPr lang="de-DE" dirty="0" err="1">
                <a:latin typeface="Arial" panose="020B0604020202020204" pitchFamily="34" charset="0"/>
                <a:cs typeface="Arial" panose="020B0604020202020204" pitchFamily="34" charset="0"/>
              </a:rPr>
              <a:t>labelled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boxes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content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which</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has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found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experiments</a:t>
            </a:r>
            <a:r>
              <a:rPr lang="de-DE" dirty="0">
                <a:latin typeface="Arial" panose="020B0604020202020204" pitchFamily="34" charset="0"/>
                <a:cs typeface="Arial" panose="020B0604020202020204" pitchFamily="34" charset="0"/>
              </a:rPr>
              <a:t>. So, „-(</a:t>
            </a:r>
            <a:r>
              <a:rPr lang="de-DE" dirty="0" err="1">
                <a:latin typeface="Arial" panose="020B0604020202020204" pitchFamily="34" charset="0"/>
                <a:cs typeface="Arial" panose="020B0604020202020204" pitchFamily="34" charset="0"/>
              </a:rPr>
              <a:t>aa</a:t>
            </a:r>
            <a:r>
              <a:rPr lang="de-DE" dirty="0">
                <a:latin typeface="Arial" panose="020B0604020202020204" pitchFamily="34" charset="0"/>
                <a:cs typeface="Arial" panose="020B0604020202020204" pitchFamily="34" charset="0"/>
              </a:rPr>
              <a:t>)</a:t>
            </a:r>
            <a:r>
              <a:rPr lang="de-DE" baseline="-25000" dirty="0">
                <a:latin typeface="Arial" panose="020B0604020202020204" pitchFamily="34" charset="0"/>
                <a:cs typeface="Arial" panose="020B0604020202020204" pitchFamily="34" charset="0"/>
              </a:rPr>
              <a:t>14</a:t>
            </a:r>
            <a:r>
              <a:rPr lang="de-DE" dirty="0">
                <a:latin typeface="Arial" panose="020B0604020202020204" pitchFamily="34" charset="0"/>
                <a:cs typeface="Arial" panose="020B0604020202020204" pitchFamily="34" charset="0"/>
              </a:rPr>
              <a:t>“</a:t>
            </a:r>
            <a:r>
              <a:rPr lang="de-DE" baseline="-25000" dirty="0">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may</a:t>
            </a:r>
            <a:r>
              <a:rPr lang="de-DE" dirty="0">
                <a:latin typeface="Arial" panose="020B0604020202020204" pitchFamily="34" charset="0"/>
                <a:cs typeface="Arial" panose="020B0604020202020204" pitchFamily="34" charset="0"/>
              </a:rPr>
              <a:t> e.g. </a:t>
            </a:r>
            <a:r>
              <a:rPr lang="de-DE" dirty="0" err="1">
                <a:latin typeface="Arial" panose="020B0604020202020204" pitchFamily="34" charset="0"/>
                <a:cs typeface="Arial" panose="020B0604020202020204" pitchFamily="34" charset="0"/>
              </a:rPr>
              <a:t>contain</a:t>
            </a:r>
            <a:r>
              <a:rPr lang="de-DE" dirty="0">
                <a:latin typeface="Arial" panose="020B0604020202020204" pitchFamily="34" charset="0"/>
                <a:cs typeface="Arial" panose="020B0604020202020204" pitchFamily="34" charset="0"/>
              </a:rPr>
              <a:t> a negative </a:t>
            </a:r>
            <a:r>
              <a:rPr lang="de-DE" dirty="0" err="1">
                <a:latin typeface="Arial" panose="020B0604020202020204" pitchFamily="34" charset="0"/>
                <a:cs typeface="Arial" panose="020B0604020202020204" pitchFamily="34" charset="0"/>
              </a:rPr>
              <a:t>content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making</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its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ultimate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contribution</a:t>
            </a:r>
            <a:r>
              <a:rPr lang="de-DE" dirty="0">
                <a:latin typeface="Arial" panose="020B0604020202020204" pitchFamily="34" charset="0"/>
                <a:cs typeface="Arial" panose="020B0604020202020204" pitchFamily="34" charset="0"/>
              </a:rPr>
              <a:t> positive; </a:t>
            </a:r>
            <a:r>
              <a:rPr lang="de-DE" dirty="0" err="1">
                <a:latin typeface="Arial" panose="020B0604020202020204" pitchFamily="34" charset="0"/>
                <a:cs typeface="Arial" panose="020B0604020202020204" pitchFamily="34" charset="0"/>
              </a:rPr>
              <a:t>and</a:t>
            </a:r>
            <a:r>
              <a:rPr lang="de-DE" dirty="0">
                <a:latin typeface="Arial" panose="020B0604020202020204" pitchFamily="34" charset="0"/>
                <a:cs typeface="Arial" panose="020B0604020202020204" pitchFamily="34" charset="0"/>
              </a:rPr>
              <a:t> so </a:t>
            </a:r>
            <a:r>
              <a:rPr lang="de-DE" dirty="0" err="1">
                <a:latin typeface="Arial" panose="020B0604020202020204" pitchFamily="34" charset="0"/>
                <a:cs typeface="Arial" panose="020B0604020202020204" pitchFamily="34" charset="0"/>
              </a:rPr>
              <a:t>forth</a:t>
            </a:r>
            <a:r>
              <a:rPr lang="de-DE" dirty="0">
                <a:latin typeface="Arial" panose="020B0604020202020204" pitchFamily="34" charset="0"/>
                <a:cs typeface="Arial" panose="020B0604020202020204" pitchFamily="34" charset="0"/>
              </a:rPr>
              <a:t>.</a:t>
            </a:r>
            <a:endParaRPr lang="de-DE" sz="1200" dirty="0">
              <a:latin typeface="Arial" panose="020B0604020202020204" pitchFamily="34" charset="0"/>
              <a:cs typeface="Arial" panose="020B0604020202020204" pitchFamily="34" charset="0"/>
            </a:endParaRPr>
          </a:p>
          <a:p>
            <a:pPr fontAlgn="ctr"/>
            <a:endParaRPr lang="de-DE" sz="1200" dirty="0">
              <a:solidFill>
                <a:srgbClr val="0000FF"/>
              </a:solidFill>
              <a:latin typeface="Arial" panose="020B0604020202020204" pitchFamily="34" charset="0"/>
              <a:cs typeface="Arial" panose="020B0604020202020204" pitchFamily="34" charset="0"/>
            </a:endParaRPr>
          </a:p>
          <a:p>
            <a:pPr fontAlgn="ctr"/>
            <a:r>
              <a:rPr lang="en-GB" dirty="0">
                <a:solidFill>
                  <a:srgbClr val="0000FF"/>
                </a:solidFill>
                <a:latin typeface="Arial" panose="020B0604020202020204" pitchFamily="34" charset="0"/>
                <a:cs typeface="Arial" panose="020B0604020202020204" pitchFamily="34" charset="0"/>
              </a:rPr>
              <a:t>The sum of all here-</a:t>
            </a:r>
            <a:r>
              <a:rPr lang="en-GB" dirty="0" err="1">
                <a:solidFill>
                  <a:srgbClr val="0000FF"/>
                </a:solidFill>
                <a:latin typeface="Arial" panose="020B0604020202020204" pitchFamily="34" charset="0"/>
                <a:cs typeface="Arial" panose="020B0604020202020204" pitchFamily="34" charset="0"/>
              </a:rPr>
              <a:t>occuring</a:t>
            </a:r>
            <a:r>
              <a:rPr lang="en-GB" dirty="0">
                <a:solidFill>
                  <a:srgbClr val="0000FF"/>
                </a:solidFill>
                <a:latin typeface="Arial" panose="020B0604020202020204" pitchFamily="34" charset="0"/>
                <a:cs typeface="Arial" panose="020B0604020202020204" pitchFamily="34" charset="0"/>
              </a:rPr>
              <a:t> additive effects can be written as </a:t>
            </a: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summation parameter a </a:t>
            </a:r>
            <a:r>
              <a:rPr lang="en-GB" dirty="0">
                <a:solidFill>
                  <a:srgbClr val="0000FF"/>
                </a:solidFill>
                <a:latin typeface="Arial" panose="020B0604020202020204" pitchFamily="34" charset="0"/>
                <a:cs typeface="Arial" panose="020B0604020202020204" pitchFamily="34" charset="0"/>
              </a:rPr>
              <a:t>=</a:t>
            </a: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1 </a:t>
            </a:r>
            <a:r>
              <a:rPr lang="en-GB" dirty="0">
                <a:solidFill>
                  <a:srgbClr val="0000FF"/>
                </a:solidFill>
                <a:latin typeface="Arial" panose="020B0604020202020204" pitchFamily="34" charset="0"/>
                <a:cs typeface="Arial" panose="020B0604020202020204" pitchFamily="34" charset="0"/>
              </a:rPr>
              <a:t>+ a</a:t>
            </a:r>
            <a:r>
              <a:rPr lang="en-GB" baseline="-25000" dirty="0">
                <a:solidFill>
                  <a:srgbClr val="0000FF"/>
                </a:solidFill>
                <a:latin typeface="Arial" panose="020B0604020202020204" pitchFamily="34" charset="0"/>
                <a:cs typeface="Arial" panose="020B0604020202020204" pitchFamily="34" charset="0"/>
              </a:rPr>
              <a:t>3 </a:t>
            </a:r>
            <a:r>
              <a:rPr lang="en-GB" dirty="0">
                <a:solidFill>
                  <a:srgbClr val="0000FF"/>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4</a:t>
            </a:r>
            <a:r>
              <a:rPr lang="en-GB" dirty="0">
                <a:solidFill>
                  <a:srgbClr val="0000FF"/>
                </a:solidFill>
                <a:latin typeface="Arial" panose="020B0604020202020204" pitchFamily="34" charset="0"/>
                <a:cs typeface="Arial" panose="020B0604020202020204" pitchFamily="34" charset="0"/>
              </a:rPr>
              <a:t> + a</a:t>
            </a:r>
            <a:r>
              <a:rPr lang="en-GB" baseline="-25000" dirty="0">
                <a:solidFill>
                  <a:srgbClr val="0000FF"/>
                </a:solidFill>
                <a:latin typeface="Arial" panose="020B0604020202020204" pitchFamily="34" charset="0"/>
                <a:cs typeface="Arial" panose="020B0604020202020204" pitchFamily="34" charset="0"/>
              </a:rPr>
              <a:t>6</a:t>
            </a:r>
            <a:r>
              <a:rPr lang="en-GB" dirty="0">
                <a:solidFill>
                  <a:srgbClr val="0000FF"/>
                </a:solidFill>
                <a:latin typeface="Arial" panose="020B0604020202020204" pitchFamily="34" charset="0"/>
                <a:cs typeface="Arial" panose="020B0604020202020204" pitchFamily="34" charset="0"/>
              </a:rPr>
              <a:t>;  and so forth for all the types of parameters.</a:t>
            </a:r>
          </a:p>
        </p:txBody>
      </p:sp>
      <p:sp>
        <p:nvSpPr>
          <p:cNvPr id="2" name="Rectangle 1"/>
          <p:cNvSpPr/>
          <p:nvPr/>
        </p:nvSpPr>
        <p:spPr>
          <a:xfrm>
            <a:off x="8271932" y="585052"/>
            <a:ext cx="3811337" cy="29667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3479017" y="3551772"/>
            <a:ext cx="8604253" cy="32367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pic>
        <p:nvPicPr>
          <p:cNvPr id="20" name="Picture 6">
            <a:extLst>
              <a:ext uri="{FF2B5EF4-FFF2-40B4-BE49-F238E27FC236}">
                <a16:creationId xmlns:a16="http://schemas.microsoft.com/office/drawing/2014/main" id="{12C8AA3F-7D43-4F8D-A03D-6E07571239E7}"/>
              </a:ext>
            </a:extLst>
          </p:cNvPr>
          <p:cNvPicPr>
            <a:picLocks noChangeAspect="1"/>
          </p:cNvPicPr>
          <p:nvPr/>
        </p:nvPicPr>
        <p:blipFill>
          <a:blip r:embed="rId2"/>
          <a:stretch>
            <a:fillRect/>
          </a:stretch>
        </p:blipFill>
        <p:spPr>
          <a:xfrm>
            <a:off x="204929" y="744706"/>
            <a:ext cx="3131214" cy="6043770"/>
          </a:xfrm>
          <a:prstGeom prst="rect">
            <a:avLst/>
          </a:prstGeom>
          <a:effectLst>
            <a:outerShdw blurRad="50800" dist="38100" dir="2700000" algn="tl" rotWithShape="0">
              <a:prstClr val="black">
                <a:alpha val="40000"/>
              </a:prstClr>
            </a:outerShdw>
          </a:effectLst>
        </p:spPr>
      </p:pic>
      <p:grpSp>
        <p:nvGrpSpPr>
          <p:cNvPr id="21" name="Group 20">
            <a:extLst>
              <a:ext uri="{FF2B5EF4-FFF2-40B4-BE49-F238E27FC236}">
                <a16:creationId xmlns:a16="http://schemas.microsoft.com/office/drawing/2014/main" id="{C3ABA6AC-B0BD-43C0-8D07-BBD987CEFFB2}"/>
              </a:ext>
            </a:extLst>
          </p:cNvPr>
          <p:cNvGrpSpPr/>
          <p:nvPr/>
        </p:nvGrpSpPr>
        <p:grpSpPr>
          <a:xfrm>
            <a:off x="777236" y="2270753"/>
            <a:ext cx="2068730" cy="3194916"/>
            <a:chOff x="777236" y="2270753"/>
            <a:chExt cx="2068730" cy="3194916"/>
          </a:xfrm>
        </p:grpSpPr>
        <p:sp>
          <p:nvSpPr>
            <p:cNvPr id="22" name="Ellipse 65">
              <a:extLst>
                <a:ext uri="{FF2B5EF4-FFF2-40B4-BE49-F238E27FC236}">
                  <a16:creationId xmlns:a16="http://schemas.microsoft.com/office/drawing/2014/main" id="{05D89235-2D0F-4BE9-ADCB-D8A4D7EC6B96}"/>
                </a:ext>
              </a:extLst>
            </p:cNvPr>
            <p:cNvSpPr>
              <a:spLocks noChangeAspect="1"/>
            </p:cNvSpPr>
            <p:nvPr/>
          </p:nvSpPr>
          <p:spPr>
            <a:xfrm>
              <a:off x="2353965" y="2270753"/>
              <a:ext cx="299609" cy="299609"/>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Ellipse 66">
              <a:extLst>
                <a:ext uri="{FF2B5EF4-FFF2-40B4-BE49-F238E27FC236}">
                  <a16:creationId xmlns:a16="http://schemas.microsoft.com/office/drawing/2014/main" id="{21EA7CDA-80F9-4BD5-A0BB-438B712B532F}"/>
                </a:ext>
              </a:extLst>
            </p:cNvPr>
            <p:cNvSpPr>
              <a:spLocks noChangeAspect="1"/>
            </p:cNvSpPr>
            <p:nvPr/>
          </p:nvSpPr>
          <p:spPr>
            <a:xfrm>
              <a:off x="2330473" y="2694661"/>
              <a:ext cx="299609" cy="299609"/>
            </a:xfrm>
            <a:prstGeom prst="ellipse">
              <a:avLst/>
            </a:prstGeom>
            <a:solidFill>
              <a:srgbClr val="FFFF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Ellipse 67">
              <a:extLst>
                <a:ext uri="{FF2B5EF4-FFF2-40B4-BE49-F238E27FC236}">
                  <a16:creationId xmlns:a16="http://schemas.microsoft.com/office/drawing/2014/main" id="{C37E2300-D7ED-4DCF-8115-BEBC63BAD028}"/>
                </a:ext>
              </a:extLst>
            </p:cNvPr>
            <p:cNvSpPr>
              <a:spLocks noChangeAspect="1"/>
            </p:cNvSpPr>
            <p:nvPr/>
          </p:nvSpPr>
          <p:spPr>
            <a:xfrm>
              <a:off x="777236" y="3003155"/>
              <a:ext cx="299609" cy="299609"/>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Ellipse 68">
              <a:extLst>
                <a:ext uri="{FF2B5EF4-FFF2-40B4-BE49-F238E27FC236}">
                  <a16:creationId xmlns:a16="http://schemas.microsoft.com/office/drawing/2014/main" id="{13FAB529-5288-4CD5-B1A8-B2C89DC66DFE}"/>
                </a:ext>
              </a:extLst>
            </p:cNvPr>
            <p:cNvSpPr>
              <a:spLocks noChangeAspect="1"/>
            </p:cNvSpPr>
            <p:nvPr/>
          </p:nvSpPr>
          <p:spPr>
            <a:xfrm>
              <a:off x="1011720" y="5166060"/>
              <a:ext cx="299609" cy="299609"/>
            </a:xfrm>
            <a:prstGeom prst="ellipse">
              <a:avLst/>
            </a:prstGeom>
            <a:solidFill>
              <a:srgbClr val="CC00CC"/>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Ellipse 69">
              <a:extLst>
                <a:ext uri="{FF2B5EF4-FFF2-40B4-BE49-F238E27FC236}">
                  <a16:creationId xmlns:a16="http://schemas.microsoft.com/office/drawing/2014/main" id="{58D0BE77-3D30-432C-8E8C-F8F768AD2068}"/>
                </a:ext>
              </a:extLst>
            </p:cNvPr>
            <p:cNvSpPr>
              <a:spLocks noChangeAspect="1"/>
            </p:cNvSpPr>
            <p:nvPr/>
          </p:nvSpPr>
          <p:spPr>
            <a:xfrm>
              <a:off x="786428" y="2331686"/>
              <a:ext cx="299609" cy="299609"/>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Ellipse 70">
              <a:extLst>
                <a:ext uri="{FF2B5EF4-FFF2-40B4-BE49-F238E27FC236}">
                  <a16:creationId xmlns:a16="http://schemas.microsoft.com/office/drawing/2014/main" id="{D831ACE4-323E-40BF-8ADC-556DBD7239B9}"/>
                </a:ext>
              </a:extLst>
            </p:cNvPr>
            <p:cNvSpPr>
              <a:spLocks noChangeAspect="1"/>
            </p:cNvSpPr>
            <p:nvPr/>
          </p:nvSpPr>
          <p:spPr>
            <a:xfrm>
              <a:off x="785732" y="2757351"/>
              <a:ext cx="299609" cy="299609"/>
            </a:xfrm>
            <a:prstGeom prst="ellipse">
              <a:avLst/>
            </a:prstGeom>
            <a:solidFill>
              <a:srgbClr val="FFFF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Ellipse 71">
              <a:extLst>
                <a:ext uri="{FF2B5EF4-FFF2-40B4-BE49-F238E27FC236}">
                  <a16:creationId xmlns:a16="http://schemas.microsoft.com/office/drawing/2014/main" id="{D43BC56A-6725-48A7-B7F7-16A2AAE406FA}"/>
                </a:ext>
              </a:extLst>
            </p:cNvPr>
            <p:cNvSpPr>
              <a:spLocks noChangeAspect="1"/>
            </p:cNvSpPr>
            <p:nvPr/>
          </p:nvSpPr>
          <p:spPr>
            <a:xfrm>
              <a:off x="2353965" y="2994270"/>
              <a:ext cx="299609" cy="299609"/>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Ellipse 72">
              <a:extLst>
                <a:ext uri="{FF2B5EF4-FFF2-40B4-BE49-F238E27FC236}">
                  <a16:creationId xmlns:a16="http://schemas.microsoft.com/office/drawing/2014/main" id="{015CE5F4-CD33-4B5E-94D3-80C0ED181624}"/>
                </a:ext>
              </a:extLst>
            </p:cNvPr>
            <p:cNvSpPr>
              <a:spLocks noChangeAspect="1"/>
            </p:cNvSpPr>
            <p:nvPr/>
          </p:nvSpPr>
          <p:spPr>
            <a:xfrm>
              <a:off x="2546357" y="5118805"/>
              <a:ext cx="299609" cy="299609"/>
            </a:xfrm>
            <a:prstGeom prst="ellipse">
              <a:avLst/>
            </a:prstGeom>
            <a:solidFill>
              <a:srgbClr val="CC00CC"/>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18370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feld 61"/>
          <p:cNvSpPr txBox="1"/>
          <p:nvPr/>
        </p:nvSpPr>
        <p:spPr>
          <a:xfrm>
            <a:off x="78615" y="10388"/>
            <a:ext cx="1204484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Generalization and summation of digenic epistatic interaction values to N = many loci</a:t>
            </a:r>
          </a:p>
        </p:txBody>
      </p:sp>
      <p:graphicFrame>
        <p:nvGraphicFramePr>
          <p:cNvPr id="65" name="Tabelle 64"/>
          <p:cNvGraphicFramePr>
            <a:graphicFrameLocks noGrp="1"/>
          </p:cNvGraphicFramePr>
          <p:nvPr>
            <p:extLst>
              <p:ext uri="{D42A27DB-BD31-4B8C-83A1-F6EECF244321}">
                <p14:modId xmlns:p14="http://schemas.microsoft.com/office/powerpoint/2010/main" val="1963003212"/>
              </p:ext>
            </p:extLst>
          </p:nvPr>
        </p:nvGraphicFramePr>
        <p:xfrm>
          <a:off x="3479018" y="585052"/>
          <a:ext cx="8604252" cy="2966720"/>
        </p:xfrm>
        <a:graphic>
          <a:graphicData uri="http://schemas.openxmlformats.org/drawingml/2006/table">
            <a:tbl>
              <a:tblPr firstRow="1" bandRow="1">
                <a:tableStyleId>{5C22544A-7EE6-4342-B048-85BDC9FD1C3A}</a:tableStyleId>
              </a:tblPr>
              <a:tblGrid>
                <a:gridCol w="956028">
                  <a:extLst>
                    <a:ext uri="{9D8B030D-6E8A-4147-A177-3AD203B41FA5}">
                      <a16:colId xmlns:a16="http://schemas.microsoft.com/office/drawing/2014/main" val="204073711"/>
                    </a:ext>
                  </a:extLst>
                </a:gridCol>
                <a:gridCol w="956028">
                  <a:extLst>
                    <a:ext uri="{9D8B030D-6E8A-4147-A177-3AD203B41FA5}">
                      <a16:colId xmlns:a16="http://schemas.microsoft.com/office/drawing/2014/main" val="3916262902"/>
                    </a:ext>
                  </a:extLst>
                </a:gridCol>
                <a:gridCol w="956028">
                  <a:extLst>
                    <a:ext uri="{9D8B030D-6E8A-4147-A177-3AD203B41FA5}">
                      <a16:colId xmlns:a16="http://schemas.microsoft.com/office/drawing/2014/main" val="3477341570"/>
                    </a:ext>
                  </a:extLst>
                </a:gridCol>
                <a:gridCol w="956028">
                  <a:extLst>
                    <a:ext uri="{9D8B030D-6E8A-4147-A177-3AD203B41FA5}">
                      <a16:colId xmlns:a16="http://schemas.microsoft.com/office/drawing/2014/main" val="3731934437"/>
                    </a:ext>
                  </a:extLst>
                </a:gridCol>
                <a:gridCol w="956028">
                  <a:extLst>
                    <a:ext uri="{9D8B030D-6E8A-4147-A177-3AD203B41FA5}">
                      <a16:colId xmlns:a16="http://schemas.microsoft.com/office/drawing/2014/main" val="3204123612"/>
                    </a:ext>
                  </a:extLst>
                </a:gridCol>
                <a:gridCol w="956028">
                  <a:extLst>
                    <a:ext uri="{9D8B030D-6E8A-4147-A177-3AD203B41FA5}">
                      <a16:colId xmlns:a16="http://schemas.microsoft.com/office/drawing/2014/main" val="3114876091"/>
                    </a:ext>
                  </a:extLst>
                </a:gridCol>
                <a:gridCol w="956028">
                  <a:extLst>
                    <a:ext uri="{9D8B030D-6E8A-4147-A177-3AD203B41FA5}">
                      <a16:colId xmlns:a16="http://schemas.microsoft.com/office/drawing/2014/main" val="457922900"/>
                    </a:ext>
                  </a:extLst>
                </a:gridCol>
                <a:gridCol w="956028">
                  <a:extLst>
                    <a:ext uri="{9D8B030D-6E8A-4147-A177-3AD203B41FA5}">
                      <a16:colId xmlns:a16="http://schemas.microsoft.com/office/drawing/2014/main" val="15636633"/>
                    </a:ext>
                  </a:extLst>
                </a:gridCol>
                <a:gridCol w="956028">
                  <a:extLst>
                    <a:ext uri="{9D8B030D-6E8A-4147-A177-3AD203B41FA5}">
                      <a16:colId xmlns:a16="http://schemas.microsoft.com/office/drawing/2014/main" val="561978496"/>
                    </a:ext>
                  </a:extLst>
                </a:gridCol>
              </a:tblGrid>
              <a:tr h="370840">
                <a:tc rowSpan="2">
                  <a:txBody>
                    <a:bodyPr/>
                    <a:lstStyle/>
                    <a:p>
                      <a:pPr algn="ctr"/>
                      <a:r>
                        <a:rPr lang="de-DE" dirty="0">
                          <a:solidFill>
                            <a:schemeClr val="tx1"/>
                          </a:solidFill>
                          <a:latin typeface="Arial" panose="020B0604020202020204" pitchFamily="34" charset="0"/>
                          <a:cs typeface="Arial" panose="020B0604020202020204" pitchFamily="34" charset="0"/>
                        </a:rPr>
                        <a:t>Loci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gridSpan="2">
                  <a:txBody>
                    <a:bodyPr/>
                    <a:lstStyle/>
                    <a:p>
                      <a:pPr algn="ctr"/>
                      <a:r>
                        <a:rPr lang="de-DE" b="0" dirty="0">
                          <a:solidFill>
                            <a:schemeClr val="tx1"/>
                          </a:solidFill>
                          <a:latin typeface="Arial" panose="020B0604020202020204" pitchFamily="34" charset="0"/>
                          <a:cs typeface="Arial" panose="020B0604020202020204" pitchFamily="34" charset="0"/>
                        </a:rPr>
                        <a:t>c +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hMerge="1">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bg1"/>
                          </a:solidFill>
                          <a:latin typeface="Arial" panose="020B0604020202020204"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0000FF"/>
                    </a:solidFill>
                  </a:tcPr>
                </a:tc>
                <a:tc>
                  <a:txBody>
                    <a:bodyPr/>
                    <a:lstStyle/>
                    <a:p>
                      <a:pPr algn="ctr"/>
                      <a:r>
                        <a:rPr lang="de-DE"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FF00"/>
                    </a:solidFill>
                  </a:tcPr>
                </a:tc>
                <a:tc>
                  <a:txBody>
                    <a:bodyPr/>
                    <a:lstStyle/>
                    <a:p>
                      <a:pPr algn="ctr"/>
                      <a:r>
                        <a:rPr lang="de-DE"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0000"/>
                    </a:solidFill>
                  </a:tcPr>
                </a:tc>
                <a:tc>
                  <a:txBody>
                    <a:bodyPr/>
                    <a:lstStyle/>
                    <a:p>
                      <a:pPr algn="ctr"/>
                      <a:r>
                        <a:rPr lang="de-DE" dirty="0">
                          <a:solidFill>
                            <a:schemeClr val="tx1"/>
                          </a:solidFill>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59D559"/>
                    </a:solidFill>
                  </a:tcPr>
                </a:tc>
                <a:tc>
                  <a:txBody>
                    <a:bodyPr/>
                    <a:lstStyle/>
                    <a:p>
                      <a:pPr algn="ctr"/>
                      <a:r>
                        <a:rPr lang="de-DE"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CC00CC"/>
                    </a:solidFill>
                  </a:tcPr>
                </a:tc>
                <a:extLst>
                  <a:ext uri="{0D108BD9-81ED-4DB2-BD59-A6C34878D82A}">
                    <a16:rowId xmlns:a16="http://schemas.microsoft.com/office/drawing/2014/main" val="212470370"/>
                  </a:ext>
                </a:extLst>
              </a:tr>
              <a:tr h="370840">
                <a:tc vMerge="1">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vMerge="1">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vMerge="1">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err="1">
                          <a:solidFill>
                            <a:schemeClr val="tx1"/>
                          </a:solidFill>
                          <a:latin typeface="Arial" panose="020B0604020202020204" pitchFamily="34" charset="0"/>
                          <a:cs typeface="Arial" panose="020B0604020202020204" pitchFamily="34" charset="0"/>
                        </a:rPr>
                        <a:t>Bb</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CC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err="1">
                          <a:solidFill>
                            <a:schemeClr val="tx1"/>
                          </a:solidFill>
                          <a:latin typeface="Arial" panose="020B0604020202020204" pitchFamily="34" charset="0"/>
                          <a:cs typeface="Arial" panose="020B0604020202020204" pitchFamily="34" charset="0"/>
                        </a:rPr>
                        <a:t>dd</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err="1">
                          <a:solidFill>
                            <a:schemeClr val="tx1"/>
                          </a:solidFill>
                          <a:latin typeface="Arial" panose="020B0604020202020204" pitchFamily="34" charset="0"/>
                          <a:cs typeface="Arial" panose="020B0604020202020204" pitchFamily="34" charset="0"/>
                        </a:rPr>
                        <a:t>Ee</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FF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2145339"/>
                  </a:ext>
                </a:extLst>
              </a:tr>
              <a:tr h="370840">
                <a:tc>
                  <a:txBody>
                    <a:bodyPr/>
                    <a:lstStyle/>
                    <a:p>
                      <a:pPr algn="ctr"/>
                      <a:r>
                        <a:rPr lang="de-DE" b="1" dirty="0">
                          <a:solidFill>
                            <a:schemeClr val="bg1"/>
                          </a:solidFill>
                          <a:latin typeface="Arial" panose="020B0604020202020204"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algn="ctr"/>
                      <a:r>
                        <a:rPr lang="de-DE" dirty="0">
                          <a:solidFill>
                            <a:schemeClr val="tx1"/>
                          </a:solidFill>
                          <a:latin typeface="Arial" panose="020B0604020202020204" pitchFamily="34" charset="0"/>
                          <a:cs typeface="Arial" panose="020B0604020202020204" pitchFamily="34" charset="0"/>
                        </a:rPr>
                        <a:t>AA</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a</a:t>
                      </a:r>
                      <a:r>
                        <a:rPr lang="de-DE" baseline="-25000" dirty="0">
                          <a:solidFill>
                            <a:schemeClr val="tx1"/>
                          </a:solidFill>
                          <a:latin typeface="Arial" panose="020B0604020202020204" pitchFamily="34" charset="0"/>
                          <a:cs typeface="Arial" panose="020B0604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(ad)</a:t>
                      </a:r>
                      <a:r>
                        <a:rPr lang="de-DE" baseline="-25000" dirty="0">
                          <a:solidFill>
                            <a:schemeClr val="tx1"/>
                          </a:solidFill>
                          <a:latin typeface="Arial" panose="020B0604020202020204" pitchFamily="34" charset="0"/>
                          <a:cs typeface="Arial" panose="020B0604020202020204" pitchFamily="34" charset="0"/>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13</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14</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(ad)</a:t>
                      </a:r>
                      <a:r>
                        <a:rPr lang="de-DE" baseline="-25000" dirty="0">
                          <a:solidFill>
                            <a:schemeClr val="tx1"/>
                          </a:solidFill>
                          <a:latin typeface="Arial" panose="020B0604020202020204" pitchFamily="34" charset="0"/>
                          <a:cs typeface="Arial" panose="020B0604020202020204" pitchFamily="34" charset="0"/>
                        </a:rPr>
                        <a:t>15</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16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51491"/>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err="1">
                          <a:solidFill>
                            <a:schemeClr val="tx1"/>
                          </a:solidFill>
                          <a:latin typeface="Arial" panose="020B0604020202020204" pitchFamily="34" charset="0"/>
                          <a:cs typeface="Arial" panose="020B0604020202020204" pitchFamily="34" charset="0"/>
                        </a:rPr>
                        <a:t>Bb</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d</a:t>
                      </a:r>
                      <a:r>
                        <a:rPr lang="de-DE" baseline="-25000" dirty="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(da)</a:t>
                      </a:r>
                      <a:r>
                        <a:rPr lang="de-DE" baseline="-25000" dirty="0">
                          <a:solidFill>
                            <a:schemeClr val="tx1"/>
                          </a:solidFill>
                          <a:latin typeface="Arial" panose="020B0604020202020204" pitchFamily="34" charset="0"/>
                          <a:cs typeface="Arial" panose="020B0604020202020204" pitchFamily="34" charset="0"/>
                        </a:rPr>
                        <a:t>23</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-(da)</a:t>
                      </a:r>
                      <a:r>
                        <a:rPr lang="de-DE" baseline="-25000" dirty="0">
                          <a:solidFill>
                            <a:schemeClr val="tx1"/>
                          </a:solidFill>
                          <a:latin typeface="Arial" panose="020B0604020202020204" pitchFamily="34" charset="0"/>
                          <a:cs typeface="Arial" panose="020B0604020202020204" pitchFamily="34" charset="0"/>
                        </a:rPr>
                        <a:t>24</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dd</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25</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(da)</a:t>
                      </a:r>
                      <a:r>
                        <a:rPr lang="de-DE" baseline="-25000" dirty="0">
                          <a:solidFill>
                            <a:schemeClr val="tx1"/>
                          </a:solidFill>
                          <a:latin typeface="Arial" panose="020B0604020202020204" pitchFamily="34" charset="0"/>
                          <a:cs typeface="Arial" panose="020B0604020202020204" pitchFamily="34" charset="0"/>
                        </a:rPr>
                        <a:t>26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8764190"/>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de-DE" dirty="0">
                          <a:solidFill>
                            <a:schemeClr val="tx1"/>
                          </a:solidFill>
                          <a:latin typeface="Arial" panose="020B0604020202020204" pitchFamily="34" charset="0"/>
                          <a:cs typeface="Arial" panose="020B0604020202020204" pitchFamily="34" charset="0"/>
                        </a:rPr>
                        <a:t>CC</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a</a:t>
                      </a:r>
                      <a:r>
                        <a:rPr lang="de-DE" baseline="-25000" dirty="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34</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(ad)</a:t>
                      </a:r>
                      <a:r>
                        <a:rPr lang="de-DE" baseline="-25000" dirty="0">
                          <a:solidFill>
                            <a:schemeClr val="tx1"/>
                          </a:solidFill>
                          <a:latin typeface="Arial" panose="020B0604020202020204" pitchFamily="34" charset="0"/>
                          <a:cs typeface="Arial" panose="020B0604020202020204" pitchFamily="34" charset="0"/>
                        </a:rPr>
                        <a:t>35</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36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7233552"/>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de-DE" dirty="0" err="1">
                          <a:solidFill>
                            <a:schemeClr val="tx1"/>
                          </a:solidFill>
                          <a:latin typeface="Arial" panose="020B0604020202020204" pitchFamily="34" charset="0"/>
                          <a:cs typeface="Arial" panose="020B0604020202020204" pitchFamily="34" charset="0"/>
                        </a:rPr>
                        <a:t>dd</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-a</a:t>
                      </a:r>
                      <a:r>
                        <a:rPr lang="de-DE" baseline="-25000" dirty="0">
                          <a:solidFill>
                            <a:schemeClr val="tx1"/>
                          </a:solidFill>
                          <a:latin typeface="Arial" panose="020B0604020202020204" pitchFamily="34" charset="0"/>
                          <a:cs typeface="Arial" panose="020B0604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-(ad)</a:t>
                      </a:r>
                      <a:r>
                        <a:rPr lang="de-DE" baseline="-25000" dirty="0">
                          <a:solidFill>
                            <a:schemeClr val="tx1"/>
                          </a:solidFill>
                          <a:latin typeface="Arial" panose="020B0604020202020204" pitchFamily="34" charset="0"/>
                          <a:cs typeface="Arial" panose="020B0604020202020204" pitchFamily="34" charset="0"/>
                        </a:rPr>
                        <a:t>45</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r>
                        <a:rPr lang="de-DE" dirty="0" err="1">
                          <a:solidFill>
                            <a:schemeClr val="tx1"/>
                          </a:solidFill>
                          <a:latin typeface="Arial" panose="020B0604020202020204" pitchFamily="34" charset="0"/>
                          <a:cs typeface="Arial" panose="020B0604020202020204" pitchFamily="34" charset="0"/>
                        </a:rPr>
                        <a:t>aa</a:t>
                      </a:r>
                      <a:r>
                        <a:rPr lang="de-DE" dirty="0">
                          <a:solidFill>
                            <a:schemeClr val="tx1"/>
                          </a:solidFill>
                          <a:latin typeface="Arial" panose="020B0604020202020204" pitchFamily="34" charset="0"/>
                          <a:cs typeface="Arial" panose="020B0604020202020204" pitchFamily="34" charset="0"/>
                        </a:rPr>
                        <a:t>)</a:t>
                      </a:r>
                      <a:r>
                        <a:rPr lang="de-DE" baseline="-25000" dirty="0">
                          <a:solidFill>
                            <a:schemeClr val="tx1"/>
                          </a:solidFill>
                          <a:latin typeface="Arial" panose="020B0604020202020204" pitchFamily="34" charset="0"/>
                          <a:cs typeface="Arial" panose="020B0604020202020204" pitchFamily="34" charset="0"/>
                        </a:rPr>
                        <a:t>46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5568880"/>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9D559"/>
                    </a:solidFill>
                  </a:tcPr>
                </a:tc>
                <a:tc>
                  <a:txBody>
                    <a:bodyPr/>
                    <a:lstStyle/>
                    <a:p>
                      <a:pPr algn="ctr"/>
                      <a:r>
                        <a:rPr lang="de-DE" dirty="0" err="1">
                          <a:solidFill>
                            <a:schemeClr val="tx1"/>
                          </a:solidFill>
                          <a:latin typeface="Arial" panose="020B0604020202020204" pitchFamily="34" charset="0"/>
                          <a:cs typeface="Arial" panose="020B0604020202020204" pitchFamily="34" charset="0"/>
                        </a:rPr>
                        <a:t>Ee</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baseline="0" dirty="0">
                          <a:solidFill>
                            <a:schemeClr val="tx1"/>
                          </a:solidFill>
                          <a:latin typeface="Arial" panose="020B0604020202020204" pitchFamily="34" charset="0"/>
                          <a:cs typeface="Arial" panose="020B0604020202020204" pitchFamily="34" charset="0"/>
                        </a:rPr>
                        <a:t>d</a:t>
                      </a:r>
                      <a:r>
                        <a:rPr lang="de-DE" baseline="-25000" dirty="0">
                          <a:solidFill>
                            <a:schemeClr val="tx1"/>
                          </a:solidFill>
                          <a:latin typeface="Arial" panose="020B0604020202020204" pitchFamily="34" charset="0"/>
                          <a:cs typeface="Arial" panose="020B0604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-(da)</a:t>
                      </a:r>
                      <a:r>
                        <a:rPr lang="de-DE" baseline="-25000" dirty="0">
                          <a:solidFill>
                            <a:schemeClr val="tx1"/>
                          </a:solidFill>
                          <a:latin typeface="Arial" panose="020B0604020202020204" pitchFamily="34" charset="0"/>
                          <a:cs typeface="Arial" panose="020B0604020202020204" pitchFamily="34" charset="0"/>
                        </a:rPr>
                        <a:t>56</a:t>
                      </a: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6382683"/>
                  </a:ext>
                </a:extLst>
              </a:tr>
              <a:tr h="370840">
                <a:tc>
                  <a:txBody>
                    <a:bodyPr/>
                    <a:lstStyle/>
                    <a:p>
                      <a:pPr algn="ctr"/>
                      <a:r>
                        <a:rPr lang="de-DE" b="1"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00CC"/>
                    </a:solidFill>
                  </a:tcPr>
                </a:tc>
                <a:tc>
                  <a:txBody>
                    <a:bodyPr/>
                    <a:lstStyle/>
                    <a:p>
                      <a:pPr algn="ctr"/>
                      <a:r>
                        <a:rPr lang="de-DE" dirty="0">
                          <a:solidFill>
                            <a:schemeClr val="tx1"/>
                          </a:solidFill>
                          <a:latin typeface="Arial" panose="020B0604020202020204" pitchFamily="34" charset="0"/>
                          <a:cs typeface="Arial" panose="020B0604020202020204" pitchFamily="34" charset="0"/>
                        </a:rPr>
                        <a:t>FF</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dirty="0">
                          <a:solidFill>
                            <a:schemeClr val="tx1"/>
                          </a:solidFill>
                          <a:latin typeface="Arial" panose="020B0604020202020204" pitchFamily="34" charset="0"/>
                          <a:cs typeface="Arial" panose="020B0604020202020204" pitchFamily="34" charset="0"/>
                        </a:rPr>
                        <a:t>a</a:t>
                      </a:r>
                      <a:r>
                        <a:rPr lang="de-DE" baseline="-25000" dirty="0">
                          <a:solidFill>
                            <a:schemeClr val="tx1"/>
                          </a:solidFill>
                          <a:latin typeface="Arial" panose="020B0604020202020204" pitchFamily="34" charset="0"/>
                          <a:cs typeface="Arial" panose="020B0604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anose="020B0604020202020204" pitchFamily="34" charset="0"/>
                          <a:cs typeface="Arial" panose="020B0604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518751"/>
                  </a:ext>
                </a:extLst>
              </a:tr>
            </a:tbl>
          </a:graphicData>
        </a:graphic>
      </p:graphicFrame>
      <p:grpSp>
        <p:nvGrpSpPr>
          <p:cNvPr id="3" name="Group 2">
            <a:extLst>
              <a:ext uri="{FF2B5EF4-FFF2-40B4-BE49-F238E27FC236}">
                <a16:creationId xmlns:a16="http://schemas.microsoft.com/office/drawing/2014/main" id="{0A64006F-D479-4749-9711-CFDF276636F1}"/>
              </a:ext>
            </a:extLst>
          </p:cNvPr>
          <p:cNvGrpSpPr/>
          <p:nvPr/>
        </p:nvGrpSpPr>
        <p:grpSpPr>
          <a:xfrm>
            <a:off x="204929" y="744706"/>
            <a:ext cx="3131214" cy="6043770"/>
            <a:chOff x="204929" y="744706"/>
            <a:chExt cx="3131214" cy="6043770"/>
          </a:xfrm>
        </p:grpSpPr>
        <p:pic>
          <p:nvPicPr>
            <p:cNvPr id="63" name="Picture 6"/>
            <p:cNvPicPr>
              <a:picLocks noChangeAspect="1"/>
            </p:cNvPicPr>
            <p:nvPr/>
          </p:nvPicPr>
          <p:blipFill>
            <a:blip r:embed="rId2"/>
            <a:stretch>
              <a:fillRect/>
            </a:stretch>
          </p:blipFill>
          <p:spPr>
            <a:xfrm>
              <a:off x="204929" y="744706"/>
              <a:ext cx="3131214" cy="6043770"/>
            </a:xfrm>
            <a:prstGeom prst="rect">
              <a:avLst/>
            </a:prstGeom>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A1C34967-0C25-4A45-9624-ABF9E099157F}"/>
                </a:ext>
              </a:extLst>
            </p:cNvPr>
            <p:cNvGrpSpPr/>
            <p:nvPr/>
          </p:nvGrpSpPr>
          <p:grpSpPr>
            <a:xfrm>
              <a:off x="777236" y="2270753"/>
              <a:ext cx="2068730" cy="3194916"/>
              <a:chOff x="777236" y="2270753"/>
              <a:chExt cx="2068730" cy="3194916"/>
            </a:xfrm>
          </p:grpSpPr>
          <p:sp>
            <p:nvSpPr>
              <p:cNvPr id="66" name="Ellipse 65"/>
              <p:cNvSpPr>
                <a:spLocks noChangeAspect="1"/>
              </p:cNvSpPr>
              <p:nvPr/>
            </p:nvSpPr>
            <p:spPr>
              <a:xfrm>
                <a:off x="2353965" y="2270753"/>
                <a:ext cx="299609" cy="299609"/>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Ellipse 66"/>
              <p:cNvSpPr>
                <a:spLocks noChangeAspect="1"/>
              </p:cNvSpPr>
              <p:nvPr/>
            </p:nvSpPr>
            <p:spPr>
              <a:xfrm>
                <a:off x="2330473" y="2694661"/>
                <a:ext cx="299609" cy="299609"/>
              </a:xfrm>
              <a:prstGeom prst="ellipse">
                <a:avLst/>
              </a:prstGeom>
              <a:solidFill>
                <a:srgbClr val="FFFF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Ellipse 67"/>
              <p:cNvSpPr>
                <a:spLocks noChangeAspect="1"/>
              </p:cNvSpPr>
              <p:nvPr/>
            </p:nvSpPr>
            <p:spPr>
              <a:xfrm>
                <a:off x="777236" y="3003155"/>
                <a:ext cx="299609" cy="299609"/>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Ellipse 68"/>
              <p:cNvSpPr>
                <a:spLocks noChangeAspect="1"/>
              </p:cNvSpPr>
              <p:nvPr/>
            </p:nvSpPr>
            <p:spPr>
              <a:xfrm>
                <a:off x="1011720" y="5166060"/>
                <a:ext cx="299609" cy="299609"/>
              </a:xfrm>
              <a:prstGeom prst="ellipse">
                <a:avLst/>
              </a:prstGeom>
              <a:solidFill>
                <a:srgbClr val="CC00CC"/>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Ellipse 69"/>
              <p:cNvSpPr>
                <a:spLocks noChangeAspect="1"/>
              </p:cNvSpPr>
              <p:nvPr/>
            </p:nvSpPr>
            <p:spPr>
              <a:xfrm>
                <a:off x="786428" y="2331686"/>
                <a:ext cx="299609" cy="299609"/>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Ellipse 70"/>
              <p:cNvSpPr>
                <a:spLocks noChangeAspect="1"/>
              </p:cNvSpPr>
              <p:nvPr/>
            </p:nvSpPr>
            <p:spPr>
              <a:xfrm>
                <a:off x="785732" y="2757351"/>
                <a:ext cx="299609" cy="299609"/>
              </a:xfrm>
              <a:prstGeom prst="ellipse">
                <a:avLst/>
              </a:prstGeom>
              <a:solidFill>
                <a:srgbClr val="FFFF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Ellipse 71"/>
              <p:cNvSpPr>
                <a:spLocks noChangeAspect="1"/>
              </p:cNvSpPr>
              <p:nvPr/>
            </p:nvSpPr>
            <p:spPr>
              <a:xfrm>
                <a:off x="2353965" y="2994270"/>
                <a:ext cx="299609" cy="299609"/>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Ellipse 72"/>
              <p:cNvSpPr>
                <a:spLocks noChangeAspect="1"/>
              </p:cNvSpPr>
              <p:nvPr/>
            </p:nvSpPr>
            <p:spPr>
              <a:xfrm>
                <a:off x="2546357" y="5118805"/>
                <a:ext cx="299609" cy="299609"/>
              </a:xfrm>
              <a:prstGeom prst="ellipse">
                <a:avLst/>
              </a:prstGeom>
              <a:solidFill>
                <a:srgbClr val="CC00CC"/>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74" name="Textfeld 73"/>
          <p:cNvSpPr txBox="1"/>
          <p:nvPr/>
        </p:nvSpPr>
        <p:spPr>
          <a:xfrm>
            <a:off x="3479017" y="3618716"/>
            <a:ext cx="860425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fontAlgn="ctr"/>
            <a:r>
              <a:rPr lang="en-GB" dirty="0">
                <a:latin typeface="Arial" panose="020B0604020202020204" pitchFamily="34" charset="0"/>
                <a:cs typeface="Arial" panose="020B0604020202020204" pitchFamily="34" charset="0"/>
              </a:rPr>
              <a:t>The genotypic value of the visualized 6-loci genotype hence can be composed accordingly as   </a:t>
            </a:r>
            <a:r>
              <a:rPr lang="en-GB" dirty="0" err="1">
                <a:latin typeface="Arial" panose="020B0604020202020204" pitchFamily="34" charset="0"/>
                <a:cs typeface="Arial" panose="020B0604020202020204" pitchFamily="34" charset="0"/>
              </a:rPr>
              <a:t>G</a:t>
            </a:r>
            <a:r>
              <a:rPr lang="en-GB" b="1" baseline="-250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a:t>
            </a:r>
            <a:r>
              <a:rPr lang="en-GB" baseline="-25000" dirty="0">
                <a:latin typeface="Arial" panose="020B0604020202020204" pitchFamily="34" charset="0"/>
                <a:cs typeface="Arial" panose="020B0604020202020204" pitchFamily="34" charset="0"/>
              </a:rPr>
              <a:t>(1-6)</a:t>
            </a:r>
            <a:r>
              <a:rPr lang="en-GB" dirty="0">
                <a:latin typeface="Arial" panose="020B0604020202020204" pitchFamily="34" charset="0"/>
                <a:cs typeface="Arial" panose="020B0604020202020204" pitchFamily="34" charset="0"/>
              </a:rPr>
              <a:t>   =    c 	+  a</a:t>
            </a:r>
            <a:r>
              <a:rPr lang="en-GB" baseline="-25000" dirty="0">
                <a:latin typeface="Arial" panose="020B0604020202020204" pitchFamily="34" charset="0"/>
                <a:cs typeface="Arial" panose="020B0604020202020204" pitchFamily="34" charset="0"/>
              </a:rPr>
              <a:t>1 </a:t>
            </a:r>
            <a:r>
              <a:rPr lang="en-GB" dirty="0">
                <a:latin typeface="Arial" panose="020B0604020202020204" pitchFamily="34" charset="0"/>
                <a:cs typeface="Arial" panose="020B0604020202020204" pitchFamily="34" charset="0"/>
              </a:rPr>
              <a:t> + d</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a</a:t>
            </a:r>
            <a:r>
              <a:rPr lang="en-GB" baseline="-25000" dirty="0">
                <a:latin typeface="Arial" panose="020B0604020202020204" pitchFamily="34" charset="0"/>
                <a:cs typeface="Arial" panose="020B0604020202020204" pitchFamily="34" charset="0"/>
              </a:rPr>
              <a:t>3</a:t>
            </a:r>
            <a:r>
              <a:rPr lang="en-GB" dirty="0">
                <a:latin typeface="Arial" panose="020B0604020202020204" pitchFamily="34" charset="0"/>
                <a:cs typeface="Arial" panose="020B0604020202020204" pitchFamily="34" charset="0"/>
              </a:rPr>
              <a:t> + -a</a:t>
            </a:r>
            <a:r>
              <a:rPr lang="en-GB" baseline="-25000" dirty="0">
                <a:latin typeface="Arial" panose="020B0604020202020204" pitchFamily="34" charset="0"/>
                <a:cs typeface="Arial" panose="020B0604020202020204" pitchFamily="34" charset="0"/>
              </a:rPr>
              <a:t>4</a:t>
            </a:r>
            <a:r>
              <a:rPr lang="en-GB" dirty="0">
                <a:latin typeface="Arial" panose="020B0604020202020204" pitchFamily="34" charset="0"/>
                <a:cs typeface="Arial" panose="020B0604020202020204" pitchFamily="34" charset="0"/>
              </a:rPr>
              <a:t> + d</a:t>
            </a:r>
            <a:r>
              <a:rPr lang="en-GB" baseline="-25000" dirty="0">
                <a:latin typeface="Arial" panose="020B0604020202020204" pitchFamily="34" charset="0"/>
                <a:cs typeface="Arial" panose="020B0604020202020204" pitchFamily="34" charset="0"/>
              </a:rPr>
              <a:t>5</a:t>
            </a:r>
            <a:r>
              <a:rPr lang="en-GB" dirty="0">
                <a:latin typeface="Arial" panose="020B0604020202020204" pitchFamily="34" charset="0"/>
                <a:cs typeface="Arial" panose="020B0604020202020204" pitchFamily="34" charset="0"/>
              </a:rPr>
              <a:t> + a</a:t>
            </a:r>
            <a:r>
              <a:rPr lang="en-GB" baseline="-25000" dirty="0">
                <a:latin typeface="Arial" panose="020B0604020202020204" pitchFamily="34" charset="0"/>
                <a:cs typeface="Arial" panose="020B0604020202020204" pitchFamily="34" charset="0"/>
              </a:rPr>
              <a:t>6</a:t>
            </a:r>
            <a:r>
              <a:rPr lang="en-GB" dirty="0">
                <a:latin typeface="Arial" panose="020B0604020202020204" pitchFamily="34" charset="0"/>
                <a:cs typeface="Arial" panose="020B0604020202020204" pitchFamily="34" charset="0"/>
              </a:rPr>
              <a:t> +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(ad)</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 (aa)</a:t>
            </a:r>
            <a:r>
              <a:rPr lang="en-GB" baseline="-25000" dirty="0">
                <a:latin typeface="Arial" panose="020B0604020202020204" pitchFamily="34" charset="0"/>
                <a:cs typeface="Arial" panose="020B0604020202020204" pitchFamily="34" charset="0"/>
              </a:rPr>
              <a:t>13  </a:t>
            </a:r>
            <a:r>
              <a:rPr lang="en-GB" dirty="0">
                <a:latin typeface="Arial" panose="020B0604020202020204" pitchFamily="34" charset="0"/>
                <a:cs typeface="Arial" panose="020B0604020202020204" pitchFamily="34" charset="0"/>
              </a:rPr>
              <a:t>-(aa)</a:t>
            </a:r>
            <a:r>
              <a:rPr lang="en-GB" baseline="-25000" dirty="0">
                <a:latin typeface="Arial" panose="020B0604020202020204" pitchFamily="34" charset="0"/>
                <a:cs typeface="Arial" panose="020B0604020202020204" pitchFamily="34" charset="0"/>
              </a:rPr>
              <a:t>14 </a:t>
            </a:r>
            <a:r>
              <a:rPr lang="en-GB" dirty="0">
                <a:latin typeface="Arial" panose="020B0604020202020204" pitchFamily="34" charset="0"/>
                <a:cs typeface="Arial" panose="020B0604020202020204" pitchFamily="34" charset="0"/>
              </a:rPr>
              <a:t> + (ad)</a:t>
            </a:r>
            <a:r>
              <a:rPr lang="en-GB" baseline="-25000" dirty="0">
                <a:latin typeface="Arial" panose="020B0604020202020204" pitchFamily="34" charset="0"/>
                <a:cs typeface="Arial" panose="020B0604020202020204" pitchFamily="34" charset="0"/>
              </a:rPr>
              <a:t>15 </a:t>
            </a:r>
            <a:r>
              <a:rPr lang="en-GB" dirty="0">
                <a:latin typeface="Arial" panose="020B0604020202020204" pitchFamily="34" charset="0"/>
                <a:cs typeface="Arial" panose="020B0604020202020204" pitchFamily="34" charset="0"/>
              </a:rPr>
              <a:t> + (aa)</a:t>
            </a:r>
            <a:r>
              <a:rPr lang="en-GB" baseline="-25000" dirty="0">
                <a:latin typeface="Arial" panose="020B0604020202020204" pitchFamily="34" charset="0"/>
                <a:cs typeface="Arial" panose="020B0604020202020204" pitchFamily="34" charset="0"/>
              </a:rPr>
              <a:t>16</a:t>
            </a:r>
            <a:r>
              <a:rPr lang="en-GB" dirty="0">
                <a:latin typeface="Arial" panose="020B0604020202020204" pitchFamily="34" charset="0"/>
                <a:cs typeface="Arial" panose="020B0604020202020204" pitchFamily="34" charset="0"/>
              </a:rPr>
              <a:t> +   …   -(da)</a:t>
            </a:r>
            <a:r>
              <a:rPr lang="en-GB" baseline="-25000" dirty="0">
                <a:latin typeface="Arial" panose="020B0604020202020204" pitchFamily="34" charset="0"/>
                <a:cs typeface="Arial" panose="020B0604020202020204" pitchFamily="34" charset="0"/>
              </a:rPr>
              <a:t>56</a:t>
            </a:r>
            <a:r>
              <a:rPr lang="en-GB" dirty="0">
                <a:latin typeface="Arial" panose="020B0604020202020204" pitchFamily="34" charset="0"/>
                <a:cs typeface="Arial" panose="020B0604020202020204" pitchFamily="34" charset="0"/>
              </a:rPr>
              <a:t>.</a:t>
            </a:r>
          </a:p>
        </p:txBody>
      </p:sp>
      <p:sp>
        <p:nvSpPr>
          <p:cNvPr id="75" name="Textfeld 74"/>
          <p:cNvSpPr txBox="1"/>
          <p:nvPr/>
        </p:nvSpPr>
        <p:spPr>
          <a:xfrm>
            <a:off x="3479017" y="4565448"/>
            <a:ext cx="8604253" cy="221599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fontAlgn="ctr"/>
            <a:r>
              <a:rPr lang="en-GB" dirty="0">
                <a:solidFill>
                  <a:schemeClr val="tx1">
                    <a:lumMod val="50000"/>
                    <a:lumOff val="50000"/>
                  </a:schemeClr>
                </a:solidFill>
                <a:latin typeface="Arial" panose="020B0604020202020204" pitchFamily="34" charset="0"/>
                <a:cs typeface="Arial" panose="020B0604020202020204" pitchFamily="34" charset="0"/>
              </a:rPr>
              <a:t>Potential Epistatic interactions between triplets and quartets etc. of loci are ignored. It may very well be that some or many of these parameters such  as a</a:t>
            </a:r>
            <a:r>
              <a:rPr lang="en-GB" baseline="-25000" dirty="0">
                <a:solidFill>
                  <a:schemeClr val="tx1">
                    <a:lumMod val="50000"/>
                    <a:lumOff val="50000"/>
                  </a:schemeClr>
                </a:solidFill>
                <a:latin typeface="Arial" panose="020B0604020202020204" pitchFamily="34" charset="0"/>
                <a:cs typeface="Arial" panose="020B0604020202020204" pitchFamily="34" charset="0"/>
              </a:rPr>
              <a:t>1 </a:t>
            </a:r>
            <a:r>
              <a:rPr lang="en-GB" dirty="0">
                <a:solidFill>
                  <a:schemeClr val="tx1">
                    <a:lumMod val="50000"/>
                    <a:lumOff val="50000"/>
                  </a:schemeClr>
                </a:solidFill>
                <a:latin typeface="Arial" panose="020B0604020202020204" pitchFamily="34" charset="0"/>
                <a:cs typeface="Arial" panose="020B0604020202020204" pitchFamily="34" charset="0"/>
              </a:rPr>
              <a:t> or (ad)</a:t>
            </a:r>
            <a:r>
              <a:rPr lang="en-GB" baseline="-25000" dirty="0">
                <a:solidFill>
                  <a:schemeClr val="tx1">
                    <a:lumMod val="50000"/>
                    <a:lumOff val="50000"/>
                  </a:schemeClr>
                </a:solidFill>
                <a:latin typeface="Arial" panose="020B0604020202020204" pitchFamily="34" charset="0"/>
                <a:cs typeface="Arial" panose="020B0604020202020204" pitchFamily="34" charset="0"/>
              </a:rPr>
              <a:t>12</a:t>
            </a:r>
            <a:r>
              <a:rPr lang="en-GB" dirty="0">
                <a:solidFill>
                  <a:schemeClr val="tx1">
                    <a:lumMod val="50000"/>
                    <a:lumOff val="50000"/>
                  </a:schemeClr>
                </a:solidFill>
                <a:latin typeface="Arial" panose="020B0604020202020204" pitchFamily="34" charset="0"/>
                <a:cs typeface="Arial" panose="020B0604020202020204" pitchFamily="34" charset="0"/>
              </a:rPr>
              <a:t> etc. are very small or zero. These parameters are rather like labelled boxes, the content of which has to be found by experiments. So,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(aa)</a:t>
            </a:r>
            <a:r>
              <a:rPr lang="en-GB" baseline="-25000" dirty="0">
                <a:solidFill>
                  <a:schemeClr val="tx1">
                    <a:lumMod val="50000"/>
                    <a:lumOff val="50000"/>
                  </a:schemeClr>
                </a:solidFill>
                <a:latin typeface="Arial" panose="020B0604020202020204" pitchFamily="34" charset="0"/>
                <a:cs typeface="Arial" panose="020B0604020202020204" pitchFamily="34" charset="0"/>
              </a:rPr>
              <a:t>14</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baseline="-25000"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 may e.g. contain a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negative</a:t>
            </a:r>
            <a:r>
              <a:rPr lang="en-GB" dirty="0">
                <a:solidFill>
                  <a:schemeClr val="tx1">
                    <a:lumMod val="50000"/>
                    <a:lumOff val="50000"/>
                  </a:schemeClr>
                </a:solidFill>
                <a:latin typeface="Arial" panose="020B0604020202020204" pitchFamily="34" charset="0"/>
                <a:cs typeface="Arial" panose="020B0604020202020204" pitchFamily="34" charset="0"/>
              </a:rPr>
              <a:t> content, making its ultimate contribution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positive</a:t>
            </a:r>
            <a:r>
              <a:rPr lang="en-GB" dirty="0">
                <a:solidFill>
                  <a:schemeClr val="tx1">
                    <a:lumMod val="50000"/>
                    <a:lumOff val="50000"/>
                  </a:schemeClr>
                </a:solidFill>
                <a:latin typeface="Arial" panose="020B0604020202020204" pitchFamily="34" charset="0"/>
                <a:cs typeface="Arial" panose="020B0604020202020204" pitchFamily="34" charset="0"/>
              </a:rPr>
              <a:t>; and so forth.</a:t>
            </a:r>
            <a:endParaRPr lang="en-GB" sz="1200" dirty="0">
              <a:solidFill>
                <a:schemeClr val="tx1">
                  <a:lumMod val="50000"/>
                  <a:lumOff val="50000"/>
                </a:schemeClr>
              </a:solidFill>
              <a:latin typeface="Arial" panose="020B0604020202020204" pitchFamily="34" charset="0"/>
              <a:cs typeface="Arial" panose="020B0604020202020204" pitchFamily="34" charset="0"/>
            </a:endParaRPr>
          </a:p>
          <a:p>
            <a:pPr fontAlgn="ctr"/>
            <a:endParaRPr lang="en-GB" sz="1200" dirty="0">
              <a:solidFill>
                <a:srgbClr val="0000FF"/>
              </a:solidFill>
              <a:latin typeface="Arial" panose="020B0604020202020204" pitchFamily="34" charset="0"/>
              <a:cs typeface="Arial" panose="020B0604020202020204" pitchFamily="34" charset="0"/>
            </a:endParaRPr>
          </a:p>
          <a:p>
            <a:pPr fontAlgn="ctr"/>
            <a:r>
              <a:rPr lang="en-GB" dirty="0">
                <a:solidFill>
                  <a:srgbClr val="0000FF"/>
                </a:solidFill>
                <a:latin typeface="Arial" panose="020B0604020202020204" pitchFamily="34" charset="0"/>
                <a:cs typeface="Arial" panose="020B0604020202020204" pitchFamily="34" charset="0"/>
              </a:rPr>
              <a:t>The sum of all here-occurring additive effects can be written as </a:t>
            </a: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summation parameter a </a:t>
            </a:r>
            <a:r>
              <a:rPr lang="en-GB" dirty="0">
                <a:solidFill>
                  <a:srgbClr val="0000FF"/>
                </a:solidFill>
                <a:latin typeface="Arial" panose="020B0604020202020204" pitchFamily="34" charset="0"/>
                <a:cs typeface="Arial" panose="020B0604020202020204" pitchFamily="34" charset="0"/>
              </a:rPr>
              <a:t>=</a:t>
            </a: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1 </a:t>
            </a:r>
            <a:r>
              <a:rPr lang="en-GB" dirty="0">
                <a:solidFill>
                  <a:srgbClr val="0000FF"/>
                </a:solidFill>
                <a:latin typeface="Arial" panose="020B0604020202020204" pitchFamily="34" charset="0"/>
                <a:cs typeface="Arial" panose="020B0604020202020204" pitchFamily="34" charset="0"/>
              </a:rPr>
              <a:t>+ a</a:t>
            </a:r>
            <a:r>
              <a:rPr lang="en-GB" baseline="-25000" dirty="0">
                <a:solidFill>
                  <a:srgbClr val="0000FF"/>
                </a:solidFill>
                <a:latin typeface="Arial" panose="020B0604020202020204" pitchFamily="34" charset="0"/>
                <a:cs typeface="Arial" panose="020B0604020202020204" pitchFamily="34" charset="0"/>
              </a:rPr>
              <a:t>3 </a:t>
            </a:r>
            <a:r>
              <a:rPr lang="en-GB" dirty="0">
                <a:solidFill>
                  <a:srgbClr val="0000FF"/>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4</a:t>
            </a:r>
            <a:r>
              <a:rPr lang="en-GB" dirty="0">
                <a:solidFill>
                  <a:srgbClr val="0000FF"/>
                </a:solidFill>
                <a:latin typeface="Arial" panose="020B0604020202020204" pitchFamily="34" charset="0"/>
                <a:cs typeface="Arial" panose="020B0604020202020204" pitchFamily="34" charset="0"/>
              </a:rPr>
              <a:t> + a</a:t>
            </a:r>
            <a:r>
              <a:rPr lang="en-GB" baseline="-25000" dirty="0">
                <a:solidFill>
                  <a:srgbClr val="0000FF"/>
                </a:solidFill>
                <a:latin typeface="Arial" panose="020B0604020202020204" pitchFamily="34" charset="0"/>
                <a:cs typeface="Arial" panose="020B0604020202020204" pitchFamily="34" charset="0"/>
              </a:rPr>
              <a:t>6</a:t>
            </a:r>
            <a:r>
              <a:rPr lang="en-GB" dirty="0">
                <a:solidFill>
                  <a:srgbClr val="0000FF"/>
                </a:solidFill>
                <a:latin typeface="Arial" panose="020B0604020202020204" pitchFamily="34" charset="0"/>
                <a:cs typeface="Arial" panose="020B0604020202020204" pitchFamily="34" charset="0"/>
              </a:rPr>
              <a:t>;  and so forth for all the types of parameters.</a:t>
            </a:r>
          </a:p>
        </p:txBody>
      </p:sp>
      <p:sp>
        <p:nvSpPr>
          <p:cNvPr id="17"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28</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79493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UNPLAB-QuGen_Ch-5[</a:t>
            </a:r>
            <a:r>
              <a:rPr lang="de-DE" dirty="0" err="1"/>
              <a:t>GenMeanAnal</a:t>
            </a:r>
            <a:r>
              <a:rPr lang="de-DE" dirty="0"/>
              <a:t>]</a:t>
            </a:r>
          </a:p>
        </p:txBody>
      </p:sp>
      <p:pic>
        <p:nvPicPr>
          <p:cNvPr id="8" name="Picture 7">
            <a:extLst>
              <a:ext uri="{FF2B5EF4-FFF2-40B4-BE49-F238E27FC236}">
                <a16:creationId xmlns:a16="http://schemas.microsoft.com/office/drawing/2014/main" id="{24B688C5-CDC3-451B-96D8-E8336556178C}"/>
              </a:ext>
            </a:extLst>
          </p:cNvPr>
          <p:cNvPicPr>
            <a:picLocks noChangeAspect="1"/>
          </p:cNvPicPr>
          <p:nvPr/>
        </p:nvPicPr>
        <p:blipFill>
          <a:blip r:embed="rId2"/>
          <a:stretch>
            <a:fillRect/>
          </a:stretch>
        </p:blipFill>
        <p:spPr>
          <a:xfrm>
            <a:off x="10932835" y="2738487"/>
            <a:ext cx="1171311" cy="4073476"/>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F00193BE-AA6E-4BE3-AC7A-CE11FE730C02}"/>
              </a:ext>
            </a:extLst>
          </p:cNvPr>
          <p:cNvSpPr txBox="1"/>
          <p:nvPr/>
        </p:nvSpPr>
        <p:spPr>
          <a:xfrm>
            <a:off x="4696526" y="5592485"/>
            <a:ext cx="6136688" cy="120032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The building blocks here are meant to convey a bit </a:t>
            </a:r>
            <a:r>
              <a:rPr lang="en-GB" dirty="0" err="1">
                <a:latin typeface="Arial" panose="020B0604020202020204" pitchFamily="34" charset="0"/>
                <a:cs typeface="Arial" panose="020B0604020202020204" pitchFamily="34" charset="0"/>
              </a:rPr>
              <a:t>ironi-cally</a:t>
            </a:r>
            <a:r>
              <a:rPr lang="en-GB" dirty="0">
                <a:latin typeface="Arial" panose="020B0604020202020204" pitchFamily="34" charset="0"/>
                <a:cs typeface="Arial" panose="020B0604020202020204" pitchFamily="34" charset="0"/>
              </a:rPr>
              <a:t> and mockingly, that in Quantitative Genetics, every-thing works somewhat like this: “One plus one equals two, and one more makes three.”</a:t>
            </a:r>
          </a:p>
        </p:txBody>
      </p:sp>
      <p:sp>
        <p:nvSpPr>
          <p:cNvPr id="10" name="TextBox 9">
            <a:extLst>
              <a:ext uri="{FF2B5EF4-FFF2-40B4-BE49-F238E27FC236}">
                <a16:creationId xmlns:a16="http://schemas.microsoft.com/office/drawing/2014/main" id="{387C3616-4527-4E2E-9EDC-93A52E34B805}"/>
              </a:ext>
            </a:extLst>
          </p:cNvPr>
          <p:cNvSpPr txBox="1"/>
          <p:nvPr/>
        </p:nvSpPr>
        <p:spPr>
          <a:xfrm>
            <a:off x="11277382" y="2339126"/>
            <a:ext cx="84011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sp>
        <p:nvSpPr>
          <p:cNvPr id="6" name="Textfeld 5"/>
          <p:cNvSpPr txBox="1"/>
          <p:nvPr/>
        </p:nvSpPr>
        <p:spPr>
          <a:xfrm>
            <a:off x="0" y="6350298"/>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29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9106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3" y="6342529"/>
            <a:ext cx="8922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1" y="36001"/>
            <a:ext cx="11965353" cy="328320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endParaRPr lang="de-DE"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a:t>
            </a:r>
          </a:p>
          <a:p>
            <a:pPr>
              <a:spcAft>
                <a:spcPts val="800"/>
              </a:spcAft>
            </a:pPr>
            <a:r>
              <a:rPr lang="en-GB" sz="1867" dirty="0">
                <a:latin typeface="Arial" panose="020B0604020202020204" pitchFamily="34" charset="0"/>
                <a:cs typeface="Arial" panose="020B0604020202020204" pitchFamily="34" charset="0"/>
              </a:rPr>
              <a:t>Diversity </a:t>
            </a:r>
            <a:r>
              <a:rPr lang="en-GB" sz="1867" i="1" dirty="0">
                <a:latin typeface="Arial" panose="020B0604020202020204" pitchFamily="34" charset="0"/>
                <a:cs typeface="Arial" panose="020B0604020202020204" pitchFamily="34" charset="0"/>
              </a:rPr>
              <a:t>vs</a:t>
            </a:r>
            <a:r>
              <a:rPr lang="en-GB" sz="1867" dirty="0">
                <a:latin typeface="Arial" panose="020B0604020202020204" pitchFamily="34" charset="0"/>
                <a:cs typeface="Arial" panose="020B0604020202020204" pitchFamily="34" charset="0"/>
              </a:rPr>
              <a:t>. Variance; Normal Distribution and Variance; More than one trait to breed for; Qualitative </a:t>
            </a:r>
            <a:r>
              <a:rPr lang="en-GB" sz="1867" i="1" dirty="0">
                <a:latin typeface="Arial" panose="020B0604020202020204" pitchFamily="34" charset="0"/>
                <a:cs typeface="Arial" panose="020B0604020202020204" pitchFamily="34" charset="0"/>
              </a:rPr>
              <a:t>vs</a:t>
            </a:r>
            <a:r>
              <a:rPr lang="en-GB" sz="1867" dirty="0">
                <a:latin typeface="Arial" panose="020B0604020202020204" pitchFamily="34" charset="0"/>
                <a:cs typeface="Arial" panose="020B0604020202020204" pitchFamily="34" charset="0"/>
              </a:rPr>
              <a:t>. quantitative variation </a:t>
            </a:r>
            <a:r>
              <a:rPr lang="en-GB" sz="1867" i="1" dirty="0">
                <a:latin typeface="Arial" panose="020B0604020202020204" pitchFamily="34" charset="0"/>
                <a:cs typeface="Arial" panose="020B0604020202020204" pitchFamily="34" charset="0"/>
              </a:rPr>
              <a:t>aka</a:t>
            </a:r>
            <a:r>
              <a:rPr lang="en-GB" sz="1867" dirty="0">
                <a:latin typeface="Arial" panose="020B0604020202020204" pitchFamily="34" charset="0"/>
                <a:cs typeface="Arial" panose="020B0604020202020204" pitchFamily="34" charset="0"/>
              </a:rPr>
              <a:t> monogenic vs. polygenic variance; Impact of allele frequencies on variance, </a:t>
            </a:r>
            <a:r>
              <a:rPr lang="en-GB" sz="1867" i="1" dirty="0">
                <a:latin typeface="Arial" panose="020B0604020202020204" pitchFamily="34" charset="0"/>
                <a:cs typeface="Arial" panose="020B0604020202020204" pitchFamily="34" charset="0"/>
              </a:rPr>
              <a:t>aka</a:t>
            </a:r>
            <a:r>
              <a:rPr lang="en-GB" sz="1867" dirty="0">
                <a:latin typeface="Arial" panose="020B0604020202020204" pitchFamily="34" charset="0"/>
                <a:cs typeface="Arial" panose="020B0604020202020204" pitchFamily="34" charset="0"/>
              </a:rPr>
              <a:t> impact of selection of variance. You have seen the transition from monogenic to polygenic Segregation and Variance. </a:t>
            </a:r>
            <a:endParaRPr lang="de-DE" dirty="0">
              <a:solidFill>
                <a:srgbClr val="FF0000"/>
              </a:solidFill>
              <a:latin typeface="Arial" panose="020B0604020202020204" pitchFamily="34" charset="0"/>
              <a:cs typeface="Arial" panose="020B0604020202020204" pitchFamily="34" charset="0"/>
            </a:endParaRP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a:t>
            </a:r>
            <a:endParaRPr lang="de-DE" dirty="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1AE8B35F-70F2-4A58-9B42-713E60E63444}"/>
              </a:ext>
            </a:extLst>
          </p:cNvPr>
          <p:cNvGraphicFramePr>
            <a:graphicFrameLocks noGrp="1"/>
          </p:cNvGraphicFramePr>
          <p:nvPr>
            <p:extLst>
              <p:ext uri="{D42A27DB-BD31-4B8C-83A1-F6EECF244321}">
                <p14:modId xmlns:p14="http://schemas.microsoft.com/office/powerpoint/2010/main" val="2118389204"/>
              </p:ext>
            </p:extLst>
          </p:nvPr>
        </p:nvGraphicFramePr>
        <p:xfrm>
          <a:off x="72001" y="3719158"/>
          <a:ext cx="5327666" cy="2105264"/>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1921087">
                  <a:extLst>
                    <a:ext uri="{9D8B030D-6E8A-4147-A177-3AD203B41FA5}">
                      <a16:colId xmlns:a16="http://schemas.microsoft.com/office/drawing/2014/main" val="2213368664"/>
                    </a:ext>
                  </a:extLst>
                </a:gridCol>
                <a:gridCol w="3406579">
                  <a:extLst>
                    <a:ext uri="{9D8B030D-6E8A-4147-A177-3AD203B41FA5}">
                      <a16:colId xmlns:a16="http://schemas.microsoft.com/office/drawing/2014/main" val="3132721183"/>
                    </a:ext>
                  </a:extLst>
                </a:gridCol>
              </a:tblGrid>
              <a:tr h="526316">
                <a:tc>
                  <a:txBody>
                    <a:bodyPr/>
                    <a:lstStyle/>
                    <a:p>
                      <a:r>
                        <a:rPr lang="de-DE" sz="2400" dirty="0">
                          <a:latin typeface="Arial" panose="020B0604020202020204" pitchFamily="34" charset="0"/>
                          <a:cs typeface="Arial" panose="020B0604020202020204" pitchFamily="34" charset="0"/>
                        </a:rPr>
                        <a:t>Genotype</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2400" dirty="0">
                          <a:latin typeface="Arial" panose="020B0604020202020204" pitchFamily="34" charset="0"/>
                          <a:cs typeface="Arial" panose="020B0604020202020204" pitchFamily="34" charset="0"/>
                        </a:rPr>
                        <a:t>‚True‘ genotypic value</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3830250"/>
                  </a:ext>
                </a:extLst>
              </a:tr>
              <a:tr h="526316">
                <a:tc>
                  <a:txBody>
                    <a:bodyPr/>
                    <a:lstStyle/>
                    <a:p>
                      <a:r>
                        <a:rPr lang="de-DE" sz="2400" dirty="0">
                          <a:latin typeface="Arial" panose="020B0604020202020204" pitchFamily="34" charset="0"/>
                          <a:cs typeface="Arial" panose="020B0604020202020204" pitchFamily="34" charset="0"/>
                        </a:rPr>
                        <a:t>AA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2400" dirty="0">
                          <a:latin typeface="Arial" panose="020B0604020202020204" pitchFamily="34" charset="0"/>
                          <a:cs typeface="Arial" panose="020B0604020202020204" pitchFamily="34" charset="0"/>
                        </a:rPr>
                        <a:t>c + 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5456725"/>
                  </a:ext>
                </a:extLst>
              </a:tr>
              <a:tr h="526316">
                <a:tc>
                  <a:txBody>
                    <a:bodyPr/>
                    <a:lstStyle/>
                    <a:p>
                      <a:r>
                        <a:rPr lang="de-DE" sz="2400" dirty="0">
                          <a:latin typeface="Arial" panose="020B0604020202020204" pitchFamily="34" charset="0"/>
                          <a:cs typeface="Arial" panose="020B0604020202020204" pitchFamily="34" charset="0"/>
                        </a:rPr>
                        <a:t>Aa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2400" dirty="0">
                          <a:latin typeface="Arial" panose="020B0604020202020204" pitchFamily="34" charset="0"/>
                          <a:cs typeface="Arial" panose="020B0604020202020204" pitchFamily="34" charset="0"/>
                        </a:rPr>
                        <a:t>c + d</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0061113"/>
                  </a:ext>
                </a:extLst>
              </a:tr>
              <a:tr h="526316">
                <a:tc>
                  <a:txBody>
                    <a:bodyPr/>
                    <a:lstStyle/>
                    <a:p>
                      <a:r>
                        <a:rPr lang="de-DE" sz="2400" dirty="0" err="1">
                          <a:latin typeface="Arial" panose="020B0604020202020204" pitchFamily="34" charset="0"/>
                          <a:cs typeface="Arial" panose="020B0604020202020204" pitchFamily="34" charset="0"/>
                        </a:rPr>
                        <a:t>aa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de-DE" sz="2400" dirty="0">
                          <a:latin typeface="Arial" panose="020B0604020202020204" pitchFamily="34" charset="0"/>
                          <a:cs typeface="Arial" panose="020B0604020202020204" pitchFamily="34" charset="0"/>
                        </a:rPr>
                        <a:t>c - a</a:t>
                      </a: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3369533"/>
                  </a:ext>
                </a:extLst>
              </a:tr>
            </a:tbl>
          </a:graphicData>
        </a:graphic>
      </p:graphicFrame>
      <p:graphicFrame>
        <p:nvGraphicFramePr>
          <p:cNvPr id="5" name="Table 4">
            <a:extLst>
              <a:ext uri="{FF2B5EF4-FFF2-40B4-BE49-F238E27FC236}">
                <a16:creationId xmlns:a16="http://schemas.microsoft.com/office/drawing/2014/main" id="{058118E7-D3CD-43D2-B9F6-F0BC378FB319}"/>
              </a:ext>
            </a:extLst>
          </p:cNvPr>
          <p:cNvGraphicFramePr>
            <a:graphicFrameLocks noGrp="1"/>
          </p:cNvGraphicFramePr>
          <p:nvPr>
            <p:extLst>
              <p:ext uri="{D42A27DB-BD31-4B8C-83A1-F6EECF244321}">
                <p14:modId xmlns:p14="http://schemas.microsoft.com/office/powerpoint/2010/main" val="738471801"/>
              </p:ext>
            </p:extLst>
          </p:nvPr>
        </p:nvGraphicFramePr>
        <p:xfrm>
          <a:off x="5650636" y="3733556"/>
          <a:ext cx="6360085" cy="2364899"/>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655245">
                  <a:extLst>
                    <a:ext uri="{9D8B030D-6E8A-4147-A177-3AD203B41FA5}">
                      <a16:colId xmlns:a16="http://schemas.microsoft.com/office/drawing/2014/main" val="2030116334"/>
                    </a:ext>
                  </a:extLst>
                </a:gridCol>
                <a:gridCol w="1905973">
                  <a:extLst>
                    <a:ext uri="{9D8B030D-6E8A-4147-A177-3AD203B41FA5}">
                      <a16:colId xmlns:a16="http://schemas.microsoft.com/office/drawing/2014/main" val="3313538568"/>
                    </a:ext>
                  </a:extLst>
                </a:gridCol>
                <a:gridCol w="1886453">
                  <a:extLst>
                    <a:ext uri="{9D8B030D-6E8A-4147-A177-3AD203B41FA5}">
                      <a16:colId xmlns:a16="http://schemas.microsoft.com/office/drawing/2014/main" val="2109778323"/>
                    </a:ext>
                  </a:extLst>
                </a:gridCol>
                <a:gridCol w="1912414">
                  <a:extLst>
                    <a:ext uri="{9D8B030D-6E8A-4147-A177-3AD203B41FA5}">
                      <a16:colId xmlns:a16="http://schemas.microsoft.com/office/drawing/2014/main" val="3972636294"/>
                    </a:ext>
                  </a:extLst>
                </a:gridCol>
              </a:tblGrid>
              <a:tr h="314824">
                <a:tc rowSpan="2">
                  <a:txBody>
                    <a:bodyPr/>
                    <a:lstStyle/>
                    <a:p>
                      <a:pPr algn="ctr">
                        <a:lnSpc>
                          <a:spcPct val="100000"/>
                        </a:lnSpc>
                        <a:spcAft>
                          <a:spcPts val="0"/>
                        </a:spcAft>
                      </a:pPr>
                      <a:r>
                        <a:rPr lang="en-US" sz="2000" b="0" noProof="1">
                          <a:solidFill>
                            <a:schemeClr val="tx1"/>
                          </a:solidFill>
                          <a:effectLst/>
                          <a:latin typeface="Arial" panose="020B0604020202020204" pitchFamily="34" charset="0"/>
                          <a:cs typeface="Arial" panose="020B0604020202020204" pitchFamily="34" charset="0"/>
                        </a:rPr>
                        <a:t>L2: B|b</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a:lnSpc>
                          <a:spcPct val="100000"/>
                        </a:lnSpc>
                        <a:spcAft>
                          <a:spcPts val="0"/>
                        </a:spcAft>
                      </a:pPr>
                      <a:r>
                        <a:rPr lang="en-US" sz="2000" b="0" noProof="1">
                          <a:solidFill>
                            <a:schemeClr val="tx1"/>
                          </a:solidFill>
                          <a:effectLst/>
                          <a:latin typeface="Arial" panose="020B0604020202020204" pitchFamily="34" charset="0"/>
                          <a:cs typeface="Arial" panose="020B0604020202020204" pitchFamily="34" charset="0"/>
                        </a:rPr>
                        <a:t>Locus1: A|a</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5361418"/>
                  </a:ext>
                </a:extLst>
              </a:tr>
              <a:tr h="314824">
                <a:tc vMerge="1">
                  <a:txBody>
                    <a:bodyPr/>
                    <a:lstStyle/>
                    <a:p>
                      <a:endParaRPr lang="en-GB"/>
                    </a:p>
                  </a:txBody>
                  <a:tcPr/>
                </a:tc>
                <a:tc>
                  <a:txBody>
                    <a:bodyPr/>
                    <a:lstStyle/>
                    <a:p>
                      <a:pPr algn="ctr">
                        <a:lnSpc>
                          <a:spcPct val="100000"/>
                        </a:lnSpc>
                        <a:spcAft>
                          <a:spcPts val="0"/>
                        </a:spcAft>
                      </a:pPr>
                      <a:r>
                        <a:rPr lang="en-US" sz="2000" b="0" noProof="1">
                          <a:solidFill>
                            <a:schemeClr val="tx1"/>
                          </a:solidFill>
                          <a:effectLst/>
                          <a:latin typeface="Arial" panose="020B0604020202020204" pitchFamily="34" charset="0"/>
                          <a:cs typeface="Arial" panose="020B0604020202020204" pitchFamily="34" charset="0"/>
                        </a:rPr>
                        <a:t>AA     </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000" b="0" noProof="1">
                          <a:solidFill>
                            <a:schemeClr val="tx1"/>
                          </a:solidFill>
                          <a:effectLst/>
                          <a:latin typeface="Arial" panose="020B0604020202020204" pitchFamily="34" charset="0"/>
                          <a:cs typeface="Arial" panose="020B0604020202020204" pitchFamily="34" charset="0"/>
                        </a:rPr>
                        <a:t>Aa     </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00000"/>
                        </a:lnSpc>
                        <a:spcAft>
                          <a:spcPts val="0"/>
                        </a:spcAft>
                      </a:pPr>
                      <a:r>
                        <a:rPr lang="en-US" sz="2000" b="0" noProof="1">
                          <a:solidFill>
                            <a:schemeClr val="tx1"/>
                          </a:solidFill>
                          <a:effectLst/>
                          <a:latin typeface="Arial" panose="020B0604020202020204" pitchFamily="34" charset="0"/>
                          <a:cs typeface="Arial" panose="020B0604020202020204" pitchFamily="34" charset="0"/>
                        </a:rPr>
                        <a:t>aa     </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4252445"/>
                  </a:ext>
                </a:extLst>
              </a:tr>
              <a:tr h="578417">
                <a:tc>
                  <a:txBody>
                    <a:bodyPr/>
                    <a:lstStyle/>
                    <a:p>
                      <a:pPr algn="ctr">
                        <a:lnSpc>
                          <a:spcPct val="100000"/>
                        </a:lnSpc>
                        <a:spcAft>
                          <a:spcPts val="0"/>
                        </a:spcAft>
                      </a:pPr>
                      <a:r>
                        <a:rPr lang="en-US" sz="2000" b="0" noProof="1">
                          <a:solidFill>
                            <a:schemeClr val="tx1"/>
                          </a:solidFill>
                          <a:effectLst/>
                          <a:latin typeface="Arial" panose="020B0604020202020204" pitchFamily="34" charset="0"/>
                          <a:cs typeface="Arial" panose="020B0604020202020204" pitchFamily="34" charset="0"/>
                        </a:rPr>
                        <a:t>BB      </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lnSpc>
                          <a:spcPct val="100000"/>
                        </a:lnSpc>
                        <a:spcAft>
                          <a:spcPts val="0"/>
                        </a:spcAft>
                      </a:pP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c+a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2000" b="0" kern="1200" baseline="0" noProof="1">
                          <a:solidFill>
                            <a:schemeClr val="tx1"/>
                          </a:solidFill>
                          <a:effectLst/>
                          <a:latin typeface="Arial" panose="020B0604020202020204" pitchFamily="34" charset="0"/>
                          <a:ea typeface="Calibri" panose="020F0502020204030204" pitchFamily="34" charset="0"/>
                          <a:cs typeface="Arial" panose="020B0604020202020204" pitchFamily="34" charset="0"/>
                        </a:rPr>
                        <a:t>da)</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US" sz="2000" b="0" kern="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2000" b="0" kern="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86798129"/>
                  </a:ext>
                </a:extLst>
              </a:tr>
              <a:tr h="578417">
                <a:tc>
                  <a:txBody>
                    <a:bodyPr/>
                    <a:lstStyle/>
                    <a:p>
                      <a:pPr algn="ctr">
                        <a:lnSpc>
                          <a:spcPct val="100000"/>
                        </a:lnSpc>
                        <a:spcAft>
                          <a:spcPts val="0"/>
                        </a:spcAft>
                      </a:pPr>
                      <a:r>
                        <a:rPr lang="en-US" sz="2000" b="0" noProof="1">
                          <a:solidFill>
                            <a:schemeClr val="tx1"/>
                          </a:solidFill>
                          <a:effectLst/>
                          <a:latin typeface="Arial" panose="020B0604020202020204" pitchFamily="34" charset="0"/>
                          <a:cs typeface="Arial" panose="020B0604020202020204" pitchFamily="34" charset="0"/>
                        </a:rPr>
                        <a:t>Bb      </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+(ad)</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+(dd)</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US" sz="2000" b="0" kern="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2000" b="0" kern="1200" baseline="0" noProof="1">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d</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2 </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-(ad)</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5696617"/>
                  </a:ext>
                </a:extLst>
              </a:tr>
              <a:tr h="578417">
                <a:tc>
                  <a:txBody>
                    <a:bodyPr/>
                    <a:lstStyle/>
                    <a:p>
                      <a:pPr algn="ctr">
                        <a:lnSpc>
                          <a:spcPct val="100000"/>
                        </a:lnSpc>
                        <a:spcAft>
                          <a:spcPts val="0"/>
                        </a:spcAft>
                      </a:pPr>
                      <a:r>
                        <a:rPr lang="en-US" sz="2000" b="0" noProof="1">
                          <a:solidFill>
                            <a:schemeClr val="tx1"/>
                          </a:solidFill>
                          <a:effectLst/>
                          <a:latin typeface="Arial" panose="020B0604020202020204" pitchFamily="34" charset="0"/>
                          <a:cs typeface="Arial" panose="020B0604020202020204" pitchFamily="34" charset="0"/>
                        </a:rPr>
                        <a:t>bb      </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US" sz="2000" b="0" kern="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2000" b="0" kern="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c+d</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-(da)</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c</a:t>
                      </a:r>
                      <a:r>
                        <a:rPr lang="en-US" sz="2000" b="0" kern="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t>
                      </a:r>
                      <a:r>
                        <a:rPr lang="en-US" sz="2000" b="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2000" b="0" kern="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rPr>
                        <a:t>(aa)</a:t>
                      </a:r>
                      <a:r>
                        <a:rPr lang="en-US" sz="2000" b="0" kern="1200" baseline="-25000" noProof="1">
                          <a:solidFill>
                            <a:schemeClr val="tx1"/>
                          </a:solidFill>
                          <a:effectLst/>
                          <a:latin typeface="Arial" panose="020B0604020202020204" pitchFamily="34" charset="0"/>
                          <a:ea typeface="Calibri" panose="020F0502020204030204" pitchFamily="34" charset="0"/>
                          <a:cs typeface="Arial" panose="020B0604020202020204" pitchFamily="34" charset="0"/>
                        </a:rPr>
                        <a:t>12</a:t>
                      </a:r>
                      <a:endParaRPr lang="en-US" sz="20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2723102"/>
                  </a:ext>
                </a:extLst>
              </a:tr>
            </a:tbl>
          </a:graphicData>
        </a:graphic>
      </p:graphicFrame>
    </p:spTree>
    <p:extLst>
      <p:ext uri="{BB962C8B-B14F-4D97-AF65-F5344CB8AC3E}">
        <p14:creationId xmlns:p14="http://schemas.microsoft.com/office/powerpoint/2010/main" val="1164375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96982" y="516814"/>
            <a:ext cx="7992628" cy="4393187"/>
            <a:chOff x="100157" y="1347211"/>
            <a:chExt cx="8110019" cy="4393187"/>
          </a:xfrm>
        </p:grpSpPr>
        <p:grpSp>
          <p:nvGrpSpPr>
            <p:cNvPr id="3" name="Group 2"/>
            <p:cNvGrpSpPr/>
            <p:nvPr/>
          </p:nvGrpSpPr>
          <p:grpSpPr>
            <a:xfrm>
              <a:off x="100157" y="1347211"/>
              <a:ext cx="8110019" cy="4393187"/>
              <a:chOff x="100157" y="1347211"/>
              <a:chExt cx="8110019" cy="4393187"/>
            </a:xfrm>
          </p:grpSpPr>
          <p:pic>
            <p:nvPicPr>
              <p:cNvPr id="1028" name="Picture 4" descr="Breeding for Quantitative Traits in Plants, 2nd edition : Rex Bernardo:  Amazon.de: Books"/>
              <p:cNvPicPr>
                <a:picLocks noChangeAspect="1" noChangeArrowheads="1"/>
              </p:cNvPicPr>
              <p:nvPr/>
            </p:nvPicPr>
            <p:blipFill>
              <a:blip r:embed="rId2">
                <a:extLst>
                  <a:ext uri="{BEBA8EAE-BF5A-486C-A8C5-ECC9F3942E4B}">
                    <a14:imgProps xmlns:a14="http://schemas.microsoft.com/office/drawing/2010/main">
                      <a14:imgLayer r:embed="rId3">
                        <a14:imgEffect>
                          <a14:saturation sat="12000"/>
                        </a14:imgEffect>
                      </a14:imgLayer>
                    </a14:imgProps>
                  </a:ext>
                  <a:ext uri="{28A0092B-C50C-407E-A947-70E740481C1C}">
                    <a14:useLocalDpi xmlns:a14="http://schemas.microsoft.com/office/drawing/2010/main" val="0"/>
                  </a:ext>
                </a:extLst>
              </a:blip>
              <a:srcRect/>
              <a:stretch>
                <a:fillRect/>
              </a:stretch>
            </p:blipFill>
            <p:spPr bwMode="auto">
              <a:xfrm>
                <a:off x="224847" y="1548099"/>
                <a:ext cx="7985329" cy="41922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ntroduction to Quantitative Genetics - Fourth Edition"/>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12000"/>
                        </a14:imgEffect>
                      </a14:imgLayer>
                    </a14:imgProps>
                  </a:ext>
                  <a:ext uri="{28A0092B-C50C-407E-A947-70E740481C1C}">
                    <a14:useLocalDpi xmlns:a14="http://schemas.microsoft.com/office/drawing/2010/main" val="0"/>
                  </a:ext>
                </a:extLst>
              </a:blip>
              <a:srcRect/>
              <a:stretch>
                <a:fillRect/>
              </a:stretch>
            </p:blipFill>
            <p:spPr bwMode="auto">
              <a:xfrm>
                <a:off x="100157" y="1347211"/>
                <a:ext cx="2781808" cy="39928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4779818" y="5437344"/>
                <a:ext cx="1694873" cy="2661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Rectangle 3"/>
            <p:cNvSpPr/>
            <p:nvPr/>
          </p:nvSpPr>
          <p:spPr>
            <a:xfrm>
              <a:off x="3024909" y="1590516"/>
              <a:ext cx="2382982" cy="3758191"/>
            </a:xfrm>
            <a:prstGeom prst="rect">
              <a:avLst/>
            </a:prstGeom>
            <a:no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7" name="TextBox 6"/>
          <p:cNvSpPr txBox="1"/>
          <p:nvPr/>
        </p:nvSpPr>
        <p:spPr>
          <a:xfrm>
            <a:off x="96982" y="4967238"/>
            <a:ext cx="12016512"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Falconer, D.S. and Mackay, T.F.C., 1996.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Introduction to Quantitative Genetics. 4th Edition, Addison Wesley Longman, Harlow.</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Bernardo, R., 2020. Breeding for Quantitative Traits in Plants. Third Edition. University of Minnesota – Twin Cities. Stemma Press, Woodbury, Minnesota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ISBN 978-0-9720724-3-4</a:t>
            </a:r>
          </a:p>
        </p:txBody>
      </p:sp>
      <p:sp>
        <p:nvSpPr>
          <p:cNvPr id="8" name="TextBox 7"/>
          <p:cNvSpPr txBox="1"/>
          <p:nvPr/>
        </p:nvSpPr>
        <p:spPr>
          <a:xfrm>
            <a:off x="5510718" y="741324"/>
            <a:ext cx="6602776"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Two pertinent textbooks – there are further good ones available, of course, and </a:t>
            </a:r>
          </a:p>
          <a:p>
            <a:r>
              <a:rPr lang="en-GB" dirty="0">
                <a:latin typeface="Arial" panose="020B0604020202020204" pitchFamily="34" charset="0"/>
                <a:cs typeface="Arial" panose="020B0604020202020204" pitchFamily="34" charset="0"/>
              </a:rPr>
              <a:t>further texts that may help you to dive deeper into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Basics of Quantitative Genetics</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DOI 10.1038/nrg3627  Trudy Mackay</a:t>
            </a:r>
          </a:p>
          <a:p>
            <a:r>
              <a:rPr lang="en-GB" dirty="0">
                <a:latin typeface="Arial" panose="020B0604020202020204" pitchFamily="34" charset="0"/>
                <a:cs typeface="Arial" panose="020B0604020202020204" pitchFamily="34" charset="0"/>
              </a:rPr>
              <a:t>DOI 10.2135/cropsci2007.04.0002IPBS </a:t>
            </a:r>
            <a:r>
              <a:rPr lang="en-GB" noProof="1">
                <a:latin typeface="Arial" panose="020B0604020202020204" pitchFamily="34" charset="0"/>
                <a:cs typeface="Arial" panose="020B0604020202020204" pitchFamily="34" charset="0"/>
              </a:rPr>
              <a:t>Arnel R. Hallauer</a:t>
            </a:r>
          </a:p>
          <a:p>
            <a:r>
              <a:rPr lang="en-GB" dirty="0">
                <a:latin typeface="Arial" panose="020B0604020202020204" pitchFamily="34" charset="0"/>
                <a:cs typeface="Arial" panose="020B0604020202020204" pitchFamily="34" charset="0"/>
              </a:rPr>
              <a:t>DOI 10.1007/s10681-008-9723-4</a:t>
            </a:r>
          </a:p>
          <a:p>
            <a:r>
              <a:rPr lang="en-GB" dirty="0">
                <a:latin typeface="Arial" panose="020B0604020202020204" pitchFamily="34" charset="0"/>
                <a:cs typeface="Arial" panose="020B0604020202020204" pitchFamily="34" charset="0"/>
              </a:rPr>
              <a:t>SBN 978-1-78924-021-4</a:t>
            </a:r>
          </a:p>
        </p:txBody>
      </p:sp>
      <p:sp>
        <p:nvSpPr>
          <p:cNvPr id="13" name="Rectangle 12"/>
          <p:cNvSpPr/>
          <p:nvPr/>
        </p:nvSpPr>
        <p:spPr>
          <a:xfrm>
            <a:off x="5510718" y="3114688"/>
            <a:ext cx="6602776" cy="203132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altLang="en-US" dirty="0">
                <a:solidFill>
                  <a:srgbClr val="0000FF"/>
                </a:solidFill>
                <a:latin typeface="Arial" panose="020B0604020202020204" pitchFamily="34" charset="0"/>
                <a:cs typeface="Arial" panose="020B0604020202020204" pitchFamily="34" charset="0"/>
              </a:rPr>
              <a:t>Selection implies breeding the next generation from the most superior individuals of this generation. </a:t>
            </a:r>
            <a:r>
              <a:rPr lang="en-GB" altLang="en-US"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Quantitative Genetics </a:t>
            </a:r>
            <a:r>
              <a:rPr lang="en-GB" altLang="en-US" dirty="0">
                <a:solidFill>
                  <a:srgbClr val="0000FF"/>
                </a:solidFill>
                <a:latin typeface="Arial" panose="020B0604020202020204" pitchFamily="34" charset="0"/>
                <a:cs typeface="Arial" panose="020B0604020202020204" pitchFamily="34" charset="0"/>
              </a:rPr>
              <a:t>supports you when choosing superior candidates, to end up with the truly best ones (genetic value, genotypic value, breeding value); you learn to predict gain from selection in different settings and schemes, to compare; to increase efficiency of your work as breeder or researcher.</a:t>
            </a:r>
            <a:endParaRPr lang="en-GB" altLang="en-US" dirty="0">
              <a:solidFill>
                <a:srgbClr val="0000FF"/>
              </a:solidFill>
            </a:endParaRPr>
          </a:p>
        </p:txBody>
      </p:sp>
      <p:sp>
        <p:nvSpPr>
          <p:cNvPr id="16" name="TextBox 15"/>
          <p:cNvSpPr txBox="1"/>
          <p:nvPr/>
        </p:nvSpPr>
        <p:spPr>
          <a:xfrm>
            <a:off x="72000" y="3600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Two of several books from which you may study the Basics of Quantitative Genetics.</a:t>
            </a:r>
          </a:p>
        </p:txBody>
      </p:sp>
      <p:sp>
        <p:nvSpPr>
          <p:cNvPr id="6"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3355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12383" y="5331045"/>
            <a:ext cx="11996347"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It was a great break-through by R.A. Fisher in 1919 to think about the genetic foundation of traits such as plant height and grain yield ... as being controlled by the segregation at very many loci, each of which being one Mendelian factor just as the ones ‘for’ </a:t>
            </a:r>
            <a:r>
              <a:rPr lang="en-GB"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yellow</a:t>
            </a:r>
            <a:r>
              <a:rPr lang="en-GB" dirty="0">
                <a:latin typeface="Arial" panose="020B0604020202020204" pitchFamily="34" charset="0"/>
                <a:cs typeface="Arial" panose="020B0604020202020204" pitchFamily="34" charset="0"/>
              </a:rPr>
              <a:t> or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green</a:t>
            </a:r>
            <a:r>
              <a:rPr lang="en-GB" dirty="0">
                <a:latin typeface="Arial" panose="020B0604020202020204" pitchFamily="34" charset="0"/>
                <a:cs typeface="Arial" panose="020B0604020202020204" pitchFamily="34" charset="0"/>
              </a:rPr>
              <a:t> and </a:t>
            </a:r>
            <a:r>
              <a:rPr lang="en-GB" dirty="0">
                <a:effectLst>
                  <a:outerShdw blurRad="38100" dist="38100" dir="2700000" algn="tl">
                    <a:srgbClr val="000000">
                      <a:alpha val="43137"/>
                    </a:srgbClr>
                  </a:outerShdw>
                </a:effectLst>
                <a:latin typeface="Bodoni MT Black" panose="02070A03080606020203" pitchFamily="18" charset="0"/>
                <a:cs typeface="Arial" panose="020B0604020202020204" pitchFamily="34" charset="0"/>
              </a:rPr>
              <a:t>round</a:t>
            </a:r>
            <a:r>
              <a:rPr lang="en-GB" dirty="0">
                <a:latin typeface="Arial" panose="020B0604020202020204" pitchFamily="34" charset="0"/>
                <a:cs typeface="Arial" panose="020B0604020202020204" pitchFamily="34" charset="0"/>
              </a:rPr>
              <a:t> or </a:t>
            </a:r>
            <a:r>
              <a:rPr lang="en-GB" sz="1700" b="1" dirty="0">
                <a:effectLst>
                  <a:outerShdw blurRad="38100" dist="38100" dir="2700000" algn="tl">
                    <a:srgbClr val="000000">
                      <a:alpha val="43137"/>
                    </a:srgbClr>
                  </a:outerShdw>
                </a:effectLst>
                <a:latin typeface="Bradley Hand ITC" panose="03070402050302030203" pitchFamily="66" charset="0"/>
                <a:cs typeface="Arial" panose="020B0604020202020204" pitchFamily="34" charset="0"/>
              </a:rPr>
              <a:t>shrunken</a:t>
            </a:r>
            <a:r>
              <a:rPr lang="en-GB" dirty="0">
                <a:latin typeface="Arial" panose="020B0604020202020204" pitchFamily="34" charset="0"/>
                <a:cs typeface="Arial" panose="020B0604020202020204" pitchFamily="34" charset="0"/>
              </a:rPr>
              <a:t> in the seeds of pea. This thinking reconciled the Mendelian findings with the empirical finding of the usually more-or-less continuous distributions of ‘quantitative traits’.    ‘Infinitesimal Model’; DOI 10.1017/S0080456800012163</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384" y="633681"/>
            <a:ext cx="3300014" cy="4591236"/>
          </a:xfrm>
          <a:prstGeom prst="rect">
            <a:avLst/>
          </a:prstGeom>
          <a:effectLst>
            <a:outerShdw blurRad="50800" dist="38100" dir="2700000" algn="tl" rotWithShape="0">
              <a:prstClr val="black">
                <a:alpha val="40000"/>
              </a:prstClr>
            </a:outerShdw>
          </a:effectLst>
        </p:spPr>
      </p:pic>
      <p:sp>
        <p:nvSpPr>
          <p:cNvPr id="7" name="TextBox 6"/>
          <p:cNvSpPr txBox="1"/>
          <p:nvPr/>
        </p:nvSpPr>
        <p:spPr>
          <a:xfrm>
            <a:off x="3555432" y="977600"/>
            <a:ext cx="8553298"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already focused on genetic or genotypic effects, </a:t>
            </a:r>
            <a:r>
              <a:rPr lang="en-GB"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(P=µ+</a:t>
            </a:r>
            <a:r>
              <a:rPr lang="en-GB" b="1" dirty="0">
                <a:solidFill>
                  <a:srgbClr val="0000FF"/>
                </a:solidFill>
                <a:effectLst>
                  <a:outerShdw blurRad="50800" dist="38100" dir="2700000" algn="tl">
                    <a:srgbClr val="000000">
                      <a:alpha val="40000"/>
                    </a:srgbClr>
                  </a:outerShdw>
                </a:effectLst>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+E+GE), being the sum of many single loci’s effects; many loci that ‘jointly’ control the variation of trait expression – such as yield or fungus resistance. We consider first N=1 and then several or all loci ‘of’ a quantitative trait. So we decompose algebraically such </a:t>
            </a:r>
            <a:r>
              <a:rPr lang="en-GB" b="1" dirty="0">
                <a:solidFill>
                  <a:srgbClr val="0000FF"/>
                </a:solidFill>
                <a:effectLst>
                  <a:outerShdw blurRad="50800" dist="38100" dir="2700000" algn="tl">
                    <a:srgbClr val="000000">
                      <a:alpha val="40000"/>
                    </a:srgbClr>
                  </a:outerShdw>
                </a:effectLst>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effects into the effects of the single genes. We shall study linear models which describe the combined action of genes. These models belong to two categories:</a:t>
            </a:r>
          </a:p>
          <a:p>
            <a:r>
              <a:rPr lang="en-GB" dirty="0">
                <a:solidFill>
                  <a:srgbClr val="0000FF"/>
                </a:solidFill>
                <a:effectLst>
                  <a:outerShdw blurRad="50800" dist="38100" dir="2700000" algn="tl">
                    <a:srgbClr val="000000">
                      <a:alpha val="40000"/>
                    </a:srgbClr>
                  </a:outerShdw>
                </a:effectLst>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Metric Model</a:t>
            </a:r>
          </a:p>
          <a:p>
            <a:r>
              <a:rPr lang="en-GB" dirty="0">
                <a:solidFill>
                  <a:srgbClr val="0000FF"/>
                </a:solidFill>
                <a:effectLst>
                  <a:outerShdw blurRad="50800" dist="38100" dir="2700000" algn="tl">
                    <a:srgbClr val="000000">
                      <a:alpha val="40000"/>
                    </a:srgbClr>
                  </a:outerShdw>
                </a:effectLst>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Statistical Model  </a:t>
            </a:r>
          </a:p>
          <a:p>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We mostly assume that the genes at different loci act independently (</a:t>
            </a:r>
            <a:r>
              <a:rPr lang="en-GB" dirty="0">
                <a:solidFill>
                  <a:srgbClr val="0000FF"/>
                </a:solidFill>
                <a:latin typeface="Arial" panose="020B0604020202020204" pitchFamily="34" charset="0"/>
                <a:cs typeface="Arial" panose="020B0604020202020204" pitchFamily="34" charset="0"/>
              </a:rPr>
              <a:t>no Epistasis</a:t>
            </a:r>
            <a:r>
              <a:rPr lang="en-GB" dirty="0">
                <a:latin typeface="Arial" panose="020B0604020202020204" pitchFamily="34" charset="0"/>
                <a:cs typeface="Arial" panose="020B0604020202020204" pitchFamily="34" charset="0"/>
              </a:rPr>
              <a:t>) and that they are not correlated (</a:t>
            </a:r>
            <a:r>
              <a:rPr lang="en-GB" dirty="0">
                <a:solidFill>
                  <a:srgbClr val="0000FF"/>
                </a:solidFill>
                <a:latin typeface="Arial" panose="020B0604020202020204" pitchFamily="34" charset="0"/>
                <a:cs typeface="Arial" panose="020B0604020202020204" pitchFamily="34" charset="0"/>
              </a:rPr>
              <a:t>LD is zero; no linkage</a:t>
            </a:r>
            <a:r>
              <a:rPr lang="en-GB" dirty="0">
                <a:latin typeface="Arial" panose="020B0604020202020204" pitchFamily="34" charset="0"/>
                <a:cs typeface="Arial" panose="020B0604020202020204" pitchFamily="34" charset="0"/>
              </a:rPr>
              <a:t>; ‘free’ segregation). This implies that their effects (and contributions to the genetic variance) can be ‘naïvely’ added up across the loci  to make a genotypic value or variance. With this, hence, it is valid to construct the models with only one of the pertinent loci, it being a valid example for all loci and a straight component of the sum-of-all loci. </a:t>
            </a:r>
          </a:p>
        </p:txBody>
      </p:sp>
      <p:sp>
        <p:nvSpPr>
          <p:cNvPr id="8" name="TextBox 7"/>
          <p:cNvSpPr txBox="1"/>
          <p:nvPr/>
        </p:nvSpPr>
        <p:spPr>
          <a:xfrm>
            <a:off x="72001" y="36000"/>
            <a:ext cx="1203672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Models for the Genotypic value. Start with one locus.</a:t>
            </a:r>
          </a:p>
        </p:txBody>
      </p:sp>
      <p:sp>
        <p:nvSpPr>
          <p:cNvPr id="10" name="Textfeld 5"/>
          <p:cNvSpPr txBox="1"/>
          <p:nvPr/>
        </p:nvSpPr>
        <p:spPr>
          <a:xfrm>
            <a:off x="11326558" y="3729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112383" y="4910667"/>
            <a:ext cx="84011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3242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9490" y="740151"/>
            <a:ext cx="9940386" cy="32316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lvl="0"/>
            <a:r>
              <a:rPr lang="en-GB" dirty="0">
                <a:solidFill>
                  <a:srgbClr val="0000FF"/>
                </a:solidFill>
                <a:effectLst>
                  <a:outerShdw blurRad="50800" dist="38100" dir="2700000" algn="tl">
                    <a:srgbClr val="000000">
                      <a:alpha val="40000"/>
                    </a:srgbClr>
                  </a:outerShdw>
                </a:effectLst>
                <a:latin typeface="Arial" panose="020B0604020202020204" pitchFamily="34" charset="0"/>
                <a:cs typeface="Arial" panose="020B0604020202020204" pitchFamily="34" charset="0"/>
              </a:rPr>
              <a:t>► Metric</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Model</a:t>
            </a:r>
          </a:p>
          <a:p>
            <a:pPr lvl="0"/>
            <a:r>
              <a:rPr lang="en-GB" dirty="0">
                <a:solidFill>
                  <a:srgbClr val="0000FF"/>
                </a:solidFill>
                <a:effectLst>
                  <a:outerShdw blurRad="50800" dist="38100" dir="2700000" algn="tl">
                    <a:srgbClr val="000000">
                      <a:alpha val="40000"/>
                    </a:srgbClr>
                  </a:outerShdw>
                </a:effectLst>
                <a:latin typeface="Arial" panose="020B0604020202020204" pitchFamily="34" charset="0"/>
                <a:cs typeface="Arial" panose="020B0604020202020204" pitchFamily="34" charset="0"/>
              </a:rPr>
              <a:t>► Statistical</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Model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Assuming no epistasis and zero LD implies that effects and variance caused by such segregating loci can be added up without considering covariance between them. Hence, it is valid to construct the models with only one of the pertinent loci, and then ‘easily’ and straightforward go to the sum-across-all-loci.  </a:t>
            </a:r>
            <a:endParaRPr lang="en-GB" sz="1200" dirty="0">
              <a:latin typeface="Arial" panose="020B0604020202020204" pitchFamily="34" charset="0"/>
              <a:cs typeface="Arial" panose="020B0604020202020204" pitchFamily="34" charset="0"/>
            </a:endParaRPr>
          </a:p>
          <a:p>
            <a:r>
              <a:rPr lang="en-GB" sz="1200"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We can imagine LD=0. Yet, </a:t>
            </a:r>
            <a:r>
              <a:rPr lang="en-GB" dirty="0">
                <a:solidFill>
                  <a:srgbClr val="0000FF"/>
                </a:solidFill>
                <a:latin typeface="Arial" panose="020B0604020202020204" pitchFamily="34" charset="0"/>
                <a:cs typeface="Arial" panose="020B0604020202020204" pitchFamily="34" charset="0"/>
              </a:rPr>
              <a:t>Epistasis</a:t>
            </a:r>
            <a:r>
              <a:rPr lang="en-GB" dirty="0">
                <a:latin typeface="Arial" panose="020B0604020202020204" pitchFamily="34" charset="0"/>
                <a:cs typeface="Arial" panose="020B0604020202020204" pitchFamily="34" charset="0"/>
              </a:rPr>
              <a:t> exists! Interactions between genes at different loci (i.e. </a:t>
            </a:r>
            <a:r>
              <a:rPr lang="en-GB" dirty="0">
                <a:solidFill>
                  <a:srgbClr val="0000FF"/>
                </a:solidFill>
                <a:latin typeface="Arial" panose="020B0604020202020204" pitchFamily="34" charset="0"/>
                <a:cs typeface="Arial" panose="020B0604020202020204" pitchFamily="34" charset="0"/>
              </a:rPr>
              <a:t>Epistasis</a:t>
            </a:r>
            <a:r>
              <a:rPr lang="en-GB" dirty="0">
                <a:latin typeface="Arial" panose="020B0604020202020204" pitchFamily="34" charset="0"/>
                <a:cs typeface="Arial" panose="020B0604020202020204" pitchFamily="34" charset="0"/>
              </a:rPr>
              <a:t>) may involve 2 or more loci.  Any generalization of 1-locus-models to these situations requires additional parameters.  Nevertheless, if at all, then we restrict ourselves to 2-loci-interactions (di-genic Epistasis).  The principles are well elucidated with this simplest case ;-)</a:t>
            </a:r>
          </a:p>
        </p:txBody>
      </p:sp>
      <p:sp>
        <p:nvSpPr>
          <p:cNvPr id="5" name="TextBox 4"/>
          <p:cNvSpPr txBox="1"/>
          <p:nvPr/>
        </p:nvSpPr>
        <p:spPr>
          <a:xfrm>
            <a:off x="72000" y="36000"/>
            <a:ext cx="1201787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Models for the Genotypic value. Start with one locus, add up across loci later.</a:t>
            </a:r>
          </a:p>
        </p:txBody>
      </p:sp>
      <p:pic>
        <p:nvPicPr>
          <p:cNvPr id="7" name="Picture 6"/>
          <p:cNvPicPr>
            <a:picLocks noChangeAspect="1"/>
          </p:cNvPicPr>
          <p:nvPr/>
        </p:nvPicPr>
        <p:blipFill>
          <a:blip r:embed="rId2"/>
          <a:stretch>
            <a:fillRect/>
          </a:stretch>
        </p:blipFill>
        <p:spPr>
          <a:xfrm>
            <a:off x="72000" y="566580"/>
            <a:ext cx="1902489" cy="3416770"/>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4354551" y="4410396"/>
            <a:ext cx="7735324"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LD</a:t>
            </a:r>
            <a:r>
              <a:rPr lang="en-GB" dirty="0">
                <a:latin typeface="Arial" panose="020B0604020202020204" pitchFamily="34" charset="0"/>
                <a:cs typeface="Arial" panose="020B0604020202020204" pitchFamily="34" charset="0"/>
              </a:rPr>
              <a:t> between loci is </a:t>
            </a:r>
            <a:r>
              <a:rPr lang="en-GB" dirty="0">
                <a:solidFill>
                  <a:srgbClr val="0000FF"/>
                </a:solidFill>
                <a:latin typeface="Arial" panose="020B0604020202020204" pitchFamily="34" charset="0"/>
                <a:cs typeface="Arial" panose="020B0604020202020204" pitchFamily="34" charset="0"/>
              </a:rPr>
              <a:t>neglected</a:t>
            </a:r>
            <a:r>
              <a:rPr lang="en-GB" dirty="0">
                <a:latin typeface="Arial" panose="020B0604020202020204" pitchFamily="34" charset="0"/>
                <a:cs typeface="Arial" panose="020B0604020202020204" pitchFamily="34" charset="0"/>
              </a:rPr>
              <a:t> here, because the models would else become too cumbersome and because only for a small part of pairs of loci </a:t>
            </a:r>
            <a:r>
              <a:rPr lang="en-GB" dirty="0">
                <a:solidFill>
                  <a:srgbClr val="0000FF"/>
                </a:solidFill>
                <a:latin typeface="Arial" panose="020B0604020202020204" pitchFamily="34" charset="0"/>
                <a:cs typeface="Arial" panose="020B0604020202020204" pitchFamily="34" charset="0"/>
              </a:rPr>
              <a:t>linkage</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is to be expected (this part being &lt; 1/x, where x equals the number of chromosomes in the haploid genome; in reality, most chromosomes yet break into at least two parts during meiosis, so the share of loci pairs that might show linkage is rather &lt;1/2x).</a:t>
            </a:r>
            <a:endParaRPr lang="en-GB" dirty="0"/>
          </a:p>
        </p:txBody>
      </p:sp>
      <p:sp>
        <p:nvSpPr>
          <p:cNvPr id="2" name="TextBox 1"/>
          <p:cNvSpPr txBox="1"/>
          <p:nvPr/>
        </p:nvSpPr>
        <p:spPr>
          <a:xfrm>
            <a:off x="72001" y="6328833"/>
            <a:ext cx="556522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DOI: 10.1038/nrg1407; BioEssays 27:637–646, 2005</a:t>
            </a:r>
          </a:p>
        </p:txBody>
      </p:sp>
      <p:sp>
        <p:nvSpPr>
          <p:cNvPr id="11" name="Textfeld 5"/>
          <p:cNvSpPr txBox="1"/>
          <p:nvPr/>
        </p:nvSpPr>
        <p:spPr>
          <a:xfrm>
            <a:off x="11307703" y="623650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grpSp>
        <p:nvGrpSpPr>
          <p:cNvPr id="6" name="Group 5"/>
          <p:cNvGrpSpPr/>
          <p:nvPr/>
        </p:nvGrpSpPr>
        <p:grpSpPr>
          <a:xfrm>
            <a:off x="72001" y="4410396"/>
            <a:ext cx="4211686" cy="1754326"/>
            <a:chOff x="72001" y="4410396"/>
            <a:chExt cx="4211686" cy="1754326"/>
          </a:xfrm>
        </p:grpSpPr>
        <p:pic>
          <p:nvPicPr>
            <p:cNvPr id="10" name="Picture 9"/>
            <p:cNvPicPr>
              <a:picLocks noChangeAspect="1"/>
            </p:cNvPicPr>
            <p:nvPr/>
          </p:nvPicPr>
          <p:blipFill>
            <a:blip r:embed="rId3"/>
            <a:stretch>
              <a:fillRect/>
            </a:stretch>
          </p:blipFill>
          <p:spPr>
            <a:xfrm>
              <a:off x="72001" y="4410396"/>
              <a:ext cx="4211686" cy="1754326"/>
            </a:xfrm>
            <a:prstGeom prst="rect">
              <a:avLst/>
            </a:prstGeom>
            <a:effectLst>
              <a:outerShdw blurRad="50800" dist="38100" dir="2700000" algn="tl" rotWithShape="0">
                <a:prstClr val="black">
                  <a:alpha val="40000"/>
                </a:prstClr>
              </a:outerShdw>
            </a:effectLst>
          </p:spPr>
        </p:pic>
        <p:sp>
          <p:nvSpPr>
            <p:cNvPr id="4" name="Rectangle 3"/>
            <p:cNvSpPr/>
            <p:nvPr/>
          </p:nvSpPr>
          <p:spPr>
            <a:xfrm>
              <a:off x="249767" y="5367867"/>
              <a:ext cx="474133" cy="2582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2065867" y="5427134"/>
              <a:ext cx="474133" cy="2582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3399367" y="5038269"/>
              <a:ext cx="778933" cy="8714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p:cNvSpPr txBox="1"/>
          <p:nvPr/>
        </p:nvSpPr>
        <p:spPr>
          <a:xfrm>
            <a:off x="3549099" y="5474001"/>
            <a:ext cx="664633" cy="6463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see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later</a:t>
            </a:r>
            <a:endParaRPr lang="en-GB"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92F3DAB3-CBA0-4B00-8041-16F9F490DA37}"/>
              </a:ext>
            </a:extLst>
          </p:cNvPr>
          <p:cNvSpPr txBox="1"/>
          <p:nvPr/>
        </p:nvSpPr>
        <p:spPr>
          <a:xfrm>
            <a:off x="5743852" y="6275565"/>
            <a:ext cx="5464206" cy="43088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Visit UNPLAB-QuGen_Ch-2[Transition I] last page</a:t>
            </a:r>
          </a:p>
        </p:txBody>
      </p:sp>
    </p:spTree>
    <p:extLst>
      <p:ext uri="{BB962C8B-B14F-4D97-AF65-F5344CB8AC3E}">
        <p14:creationId xmlns:p14="http://schemas.microsoft.com/office/powerpoint/2010/main" val="1704306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3" name="Group 232"/>
          <p:cNvGrpSpPr/>
          <p:nvPr/>
        </p:nvGrpSpPr>
        <p:grpSpPr>
          <a:xfrm>
            <a:off x="99237" y="1336582"/>
            <a:ext cx="6542568" cy="5376106"/>
            <a:chOff x="99237" y="1336582"/>
            <a:chExt cx="6542568" cy="5376106"/>
          </a:xfrm>
        </p:grpSpPr>
        <p:sp>
          <p:nvSpPr>
            <p:cNvPr id="232" name="Rectangle 231"/>
            <p:cNvSpPr/>
            <p:nvPr/>
          </p:nvSpPr>
          <p:spPr>
            <a:xfrm>
              <a:off x="99237" y="1336582"/>
              <a:ext cx="6542568" cy="537610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31" name="Group 230"/>
            <p:cNvGrpSpPr/>
            <p:nvPr/>
          </p:nvGrpSpPr>
          <p:grpSpPr>
            <a:xfrm>
              <a:off x="226110" y="1336582"/>
              <a:ext cx="6142298" cy="5306348"/>
              <a:chOff x="2777924" y="1472015"/>
              <a:chExt cx="6142298" cy="5306348"/>
            </a:xfrm>
          </p:grpSpPr>
          <p:cxnSp>
            <p:nvCxnSpPr>
              <p:cNvPr id="206" name="Straight Connector 205"/>
              <p:cNvCxnSpPr/>
              <p:nvPr/>
            </p:nvCxnSpPr>
            <p:spPr>
              <a:xfrm flipH="1" flipV="1">
                <a:off x="3501168" y="4028346"/>
                <a:ext cx="4076284" cy="3"/>
              </a:xfrm>
              <a:prstGeom prst="line">
                <a:avLst/>
              </a:prstGeom>
              <a:ln w="12700">
                <a:solidFill>
                  <a:schemeClr val="tx1">
                    <a:lumMod val="50000"/>
                    <a:lumOff val="50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p:cNvCxnSpPr>
                <a:cxnSpLocks noChangeShapeType="1"/>
              </p:cNvCxnSpPr>
              <p:nvPr/>
            </p:nvCxnSpPr>
            <p:spPr bwMode="auto">
              <a:xfrm>
                <a:off x="3517678" y="6490420"/>
                <a:ext cx="4525645" cy="635"/>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7" name="Rectangle 6"/>
              <p:cNvSpPr>
                <a:spLocks noChangeArrowheads="1"/>
              </p:cNvSpPr>
              <p:nvPr/>
            </p:nvSpPr>
            <p:spPr bwMode="auto">
              <a:xfrm>
                <a:off x="3872008" y="5763276"/>
                <a:ext cx="422275" cy="732224"/>
              </a:xfrm>
              <a:prstGeom prst="rect">
                <a:avLst/>
              </a:prstGeom>
              <a:solidFill>
                <a:srgbClr val="FF0000"/>
              </a:solidFill>
              <a:ln w="825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5569363" y="2685372"/>
                <a:ext cx="422275" cy="3801745"/>
              </a:xfrm>
              <a:prstGeom prst="rect">
                <a:avLst/>
              </a:prstGeom>
              <a:solidFill>
                <a:srgbClr val="CC00CC"/>
              </a:solidFill>
              <a:ln w="825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9" name="Rectangle 8"/>
              <p:cNvSpPr>
                <a:spLocks noChangeArrowheads="1"/>
              </p:cNvSpPr>
              <p:nvPr/>
            </p:nvSpPr>
            <p:spPr bwMode="auto">
              <a:xfrm>
                <a:off x="7262860" y="2253468"/>
                <a:ext cx="421640" cy="4258227"/>
              </a:xfrm>
              <a:prstGeom prst="rect">
                <a:avLst/>
              </a:prstGeom>
              <a:solidFill>
                <a:srgbClr val="0000FF"/>
              </a:solidFill>
              <a:ln w="825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10" name="Straight Connector 9"/>
              <p:cNvCxnSpPr>
                <a:cxnSpLocks noChangeShapeType="1"/>
              </p:cNvCxnSpPr>
              <p:nvPr/>
            </p:nvCxnSpPr>
            <p:spPr bwMode="auto">
              <a:xfrm flipV="1">
                <a:off x="3517678" y="5998295"/>
                <a:ext cx="635" cy="483870"/>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1" name="Straight Connector 10"/>
              <p:cNvCxnSpPr>
                <a:cxnSpLocks noChangeShapeType="1"/>
              </p:cNvCxnSpPr>
              <p:nvPr/>
            </p:nvCxnSpPr>
            <p:spPr bwMode="auto">
              <a:xfrm flipV="1">
                <a:off x="3516408" y="5982420"/>
                <a:ext cx="51435" cy="24130"/>
              </a:xfrm>
              <a:prstGeom prst="line">
                <a:avLst/>
              </a:prstGeom>
              <a:noFill/>
              <a:ln w="28575">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flipH="1" flipV="1">
                <a:off x="3461163" y="5961465"/>
                <a:ext cx="99695" cy="22225"/>
              </a:xfrm>
              <a:prstGeom prst="line">
                <a:avLst/>
              </a:prstGeom>
              <a:noFill/>
              <a:ln w="28575">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3" name="Straight Connector 12"/>
              <p:cNvCxnSpPr>
                <a:cxnSpLocks noChangeShapeType="1"/>
              </p:cNvCxnSpPr>
              <p:nvPr/>
            </p:nvCxnSpPr>
            <p:spPr bwMode="auto">
              <a:xfrm flipV="1">
                <a:off x="3469418" y="5928445"/>
                <a:ext cx="46990" cy="24765"/>
              </a:xfrm>
              <a:prstGeom prst="line">
                <a:avLst/>
              </a:prstGeom>
              <a:noFill/>
              <a:ln w="28575">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4" name="Straight Connector 13"/>
              <p:cNvCxnSpPr>
                <a:cxnSpLocks noChangeShapeType="1"/>
              </p:cNvCxnSpPr>
              <p:nvPr/>
            </p:nvCxnSpPr>
            <p:spPr bwMode="auto">
              <a:xfrm flipV="1">
                <a:off x="3516408" y="2096855"/>
                <a:ext cx="635" cy="3713480"/>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49" name="Straight Connector 148"/>
              <p:cNvCxnSpPr>
                <a:cxnSpLocks noChangeShapeType="1"/>
              </p:cNvCxnSpPr>
              <p:nvPr/>
            </p:nvCxnSpPr>
            <p:spPr bwMode="auto">
              <a:xfrm>
                <a:off x="5978303" y="5645870"/>
                <a:ext cx="21590" cy="635"/>
              </a:xfrm>
              <a:prstGeom prst="line">
                <a:avLst/>
              </a:prstGeom>
              <a:noFill/>
              <a:ln w="8255">
                <a:solidFill>
                  <a:srgbClr val="000000"/>
                </a:solidFill>
                <a:prstDash val="sysDash"/>
                <a:round/>
                <a:headEnd/>
                <a:tailEnd/>
              </a:ln>
              <a:extLst>
                <a:ext uri="{909E8E84-426E-40DD-AFC4-6F175D3DCCD1}">
                  <a14:hiddenFill xmlns:a14="http://schemas.microsoft.com/office/drawing/2010/main">
                    <a:noFill/>
                  </a14:hiddenFill>
                </a:ext>
              </a:extLst>
            </p:spPr>
          </p:cxnSp>
          <p:sp>
            <p:nvSpPr>
              <p:cNvPr id="156" name="Freeform 155"/>
              <p:cNvSpPr>
                <a:spLocks/>
              </p:cNvSpPr>
              <p:nvPr/>
            </p:nvSpPr>
            <p:spPr bwMode="auto">
              <a:xfrm>
                <a:off x="3458623" y="5757025"/>
                <a:ext cx="44450" cy="635"/>
              </a:xfrm>
              <a:custGeom>
                <a:avLst/>
                <a:gdLst>
                  <a:gd name="T0" fmla="*/ 38 w 38"/>
                  <a:gd name="T1" fmla="*/ 18 w 38"/>
                  <a:gd name="T2" fmla="*/ 0 w 38"/>
                </a:gdLst>
                <a:ahLst/>
                <a:cxnLst>
                  <a:cxn ang="0">
                    <a:pos x="T0" y="0"/>
                  </a:cxn>
                  <a:cxn ang="0">
                    <a:pos x="T1" y="0"/>
                  </a:cxn>
                  <a:cxn ang="0">
                    <a:pos x="T2" y="0"/>
                  </a:cxn>
                </a:cxnLst>
                <a:rect l="0" t="0" r="r" b="b"/>
                <a:pathLst>
                  <a:path w="38">
                    <a:moveTo>
                      <a:pt x="38" y="0"/>
                    </a:moveTo>
                    <a:lnTo>
                      <a:pt x="18" y="0"/>
                    </a:lnTo>
                    <a:lnTo>
                      <a:pt x="0" y="0"/>
                    </a:lnTo>
                  </a:path>
                </a:pathLst>
              </a:custGeom>
              <a:noFill/>
              <a:ln w="28575">
                <a:solidFill>
                  <a:srgbClr val="FF0000"/>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157" name="Straight Connector 156"/>
              <p:cNvCxnSpPr>
                <a:cxnSpLocks noChangeShapeType="1"/>
              </p:cNvCxnSpPr>
              <p:nvPr/>
            </p:nvCxnSpPr>
            <p:spPr bwMode="auto">
              <a:xfrm>
                <a:off x="3425655" y="5758653"/>
                <a:ext cx="71120" cy="635"/>
              </a:xfrm>
              <a:prstGeom prst="line">
                <a:avLst/>
              </a:prstGeom>
              <a:noFill/>
              <a:ln w="28575">
                <a:solidFill>
                  <a:srgbClr val="FF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58" name="Straight Connector 157"/>
              <p:cNvCxnSpPr>
                <a:cxnSpLocks noChangeShapeType="1"/>
              </p:cNvCxnSpPr>
              <p:nvPr/>
            </p:nvCxnSpPr>
            <p:spPr bwMode="auto">
              <a:xfrm flipH="1">
                <a:off x="3431318" y="6490420"/>
                <a:ext cx="85090" cy="635"/>
              </a:xfrm>
              <a:prstGeom prst="line">
                <a:avLst/>
              </a:prstGeom>
              <a:noFill/>
              <a:ln w="8255">
                <a:solidFill>
                  <a:srgbClr val="000000"/>
                </a:solidFill>
                <a:round/>
                <a:headEnd/>
                <a:tailEnd/>
              </a:ln>
              <a:extLst>
                <a:ext uri="{909E8E84-426E-40DD-AFC4-6F175D3DCCD1}">
                  <a14:hiddenFill xmlns:a14="http://schemas.microsoft.com/office/drawing/2010/main">
                    <a:noFill/>
                  </a14:hiddenFill>
                </a:ext>
              </a:extLst>
            </p:spPr>
          </p:cxnSp>
          <p:sp>
            <p:nvSpPr>
              <p:cNvPr id="165" name="Rectangle 173"/>
              <p:cNvSpPr>
                <a:spLocks noChangeArrowheads="1"/>
              </p:cNvSpPr>
              <p:nvPr/>
            </p:nvSpPr>
            <p:spPr bwMode="auto">
              <a:xfrm>
                <a:off x="3236562" y="3837707"/>
                <a:ext cx="18256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c</a:t>
                </a:r>
                <a:endParaRPr kumimoji="0" lang="en-GB" altLang="en-US" sz="2200" b="0"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7" name="Rectangle 8"/>
              <p:cNvSpPr>
                <a:spLocks noChangeArrowheads="1"/>
              </p:cNvSpPr>
              <p:nvPr/>
            </p:nvSpPr>
            <p:spPr bwMode="auto">
              <a:xfrm>
                <a:off x="2777924" y="2539322"/>
                <a:ext cx="59513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 + d</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68" name="Rectangle 167"/>
              <p:cNvSpPr>
                <a:spLocks noChangeArrowheads="1"/>
              </p:cNvSpPr>
              <p:nvPr/>
            </p:nvSpPr>
            <p:spPr bwMode="auto">
              <a:xfrm>
                <a:off x="2873153" y="6261185"/>
                <a:ext cx="320675" cy="3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69" name="Rectangle 176"/>
              <p:cNvSpPr>
                <a:spLocks noChangeArrowheads="1"/>
              </p:cNvSpPr>
              <p:nvPr/>
            </p:nvSpPr>
            <p:spPr bwMode="auto">
              <a:xfrm>
                <a:off x="3170343" y="6319371"/>
                <a:ext cx="1841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70" name="Rectangle 169"/>
              <p:cNvSpPr>
                <a:spLocks noChangeArrowheads="1"/>
              </p:cNvSpPr>
              <p:nvPr/>
            </p:nvSpPr>
            <p:spPr bwMode="auto">
              <a:xfrm>
                <a:off x="3831368" y="6411968"/>
                <a:ext cx="511810" cy="3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73" name="Rectangle 172"/>
              <p:cNvSpPr>
                <a:spLocks noChangeArrowheads="1"/>
              </p:cNvSpPr>
              <p:nvPr/>
            </p:nvSpPr>
            <p:spPr bwMode="auto">
              <a:xfrm>
                <a:off x="3129058" y="1472015"/>
                <a:ext cx="1533525" cy="58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76" name="Rectangle 175"/>
              <p:cNvSpPr>
                <a:spLocks noChangeArrowheads="1"/>
              </p:cNvSpPr>
              <p:nvPr/>
            </p:nvSpPr>
            <p:spPr bwMode="auto">
              <a:xfrm>
                <a:off x="5491258" y="6411968"/>
                <a:ext cx="512445" cy="3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77" name="Rectangle 183"/>
              <p:cNvSpPr>
                <a:spLocks noChangeArrowheads="1"/>
              </p:cNvSpPr>
              <p:nvPr/>
            </p:nvSpPr>
            <p:spPr bwMode="auto">
              <a:xfrm>
                <a:off x="4669251" y="5494740"/>
                <a:ext cx="1317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78" name="Rectangle 184"/>
              <p:cNvSpPr>
                <a:spLocks noChangeArrowheads="1"/>
              </p:cNvSpPr>
              <p:nvPr/>
            </p:nvSpPr>
            <p:spPr bwMode="auto">
              <a:xfrm>
                <a:off x="5619688" y="6473490"/>
                <a:ext cx="3381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CC00CC"/>
                    </a:solidFill>
                    <a:effectLst/>
                    <a:latin typeface="Arial" panose="020B0604020202020204" pitchFamily="34" charset="0"/>
                    <a:ea typeface="Times New Roman" panose="02020603050405020304" pitchFamily="18" charset="0"/>
                    <a:cs typeface="Arial" panose="020B0604020202020204" pitchFamily="34" charset="0"/>
                  </a:rPr>
                  <a:t>Aa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CC00CC"/>
                  </a:solidFill>
                  <a:effectLst/>
                  <a:latin typeface="Arial" panose="020B0604020202020204" pitchFamily="34" charset="0"/>
                  <a:cs typeface="Arial" panose="020B0604020202020204" pitchFamily="34" charset="0"/>
                </a:endParaRPr>
              </a:p>
            </p:txBody>
          </p:sp>
          <p:sp>
            <p:nvSpPr>
              <p:cNvPr id="179" name="Rectangle 178"/>
              <p:cNvSpPr>
                <a:spLocks noChangeArrowheads="1"/>
              </p:cNvSpPr>
              <p:nvPr/>
            </p:nvSpPr>
            <p:spPr bwMode="auto">
              <a:xfrm>
                <a:off x="7215918" y="6411968"/>
                <a:ext cx="511810" cy="3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80" name="Rectangle 186"/>
              <p:cNvSpPr>
                <a:spLocks noChangeArrowheads="1"/>
              </p:cNvSpPr>
              <p:nvPr/>
            </p:nvSpPr>
            <p:spPr bwMode="auto">
              <a:xfrm>
                <a:off x="6393276" y="5494740"/>
                <a:ext cx="1317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81" name="Rectangle 187"/>
              <p:cNvSpPr>
                <a:spLocks noChangeArrowheads="1"/>
              </p:cNvSpPr>
              <p:nvPr/>
            </p:nvSpPr>
            <p:spPr bwMode="auto">
              <a:xfrm>
                <a:off x="7323233" y="6474335"/>
                <a:ext cx="39687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0000FF"/>
                    </a:solidFill>
                    <a:effectLst/>
                    <a:latin typeface="Arial" panose="020B0604020202020204" pitchFamily="34" charset="0"/>
                    <a:ea typeface="Times New Roman" panose="02020603050405020304" pitchFamily="18" charset="0"/>
                    <a:cs typeface="Arial" panose="020B0604020202020204" pitchFamily="34" charset="0"/>
                  </a:rPr>
                  <a:t>AA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0000FF"/>
                  </a:solidFill>
                  <a:effectLst/>
                  <a:latin typeface="Arial" panose="020B0604020202020204" pitchFamily="34" charset="0"/>
                  <a:cs typeface="Arial" panose="020B0604020202020204" pitchFamily="34" charset="0"/>
                </a:endParaRPr>
              </a:p>
            </p:txBody>
          </p:sp>
          <p:sp>
            <p:nvSpPr>
              <p:cNvPr id="184" name="Right Brace 183"/>
              <p:cNvSpPr>
                <a:spLocks/>
              </p:cNvSpPr>
              <p:nvPr/>
            </p:nvSpPr>
            <p:spPr bwMode="auto">
              <a:xfrm flipH="1">
                <a:off x="5576811" y="2718207"/>
                <a:ext cx="310846" cy="1310139"/>
              </a:xfrm>
              <a:prstGeom prst="rightBrace">
                <a:avLst>
                  <a:gd name="adj1" fmla="val 48148"/>
                  <a:gd name="adj2" fmla="val 49117"/>
                </a:avLst>
              </a:prstGeom>
              <a:noFill/>
              <a:ln w="12700">
                <a:solidFill>
                  <a:schemeClr val="bg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86" name="Right Brace 185"/>
              <p:cNvSpPr>
                <a:spLocks/>
              </p:cNvSpPr>
              <p:nvPr/>
            </p:nvSpPr>
            <p:spPr bwMode="auto">
              <a:xfrm>
                <a:off x="3968892" y="4023444"/>
                <a:ext cx="254000" cy="1732491"/>
              </a:xfrm>
              <a:prstGeom prst="rightBrace">
                <a:avLst>
                  <a:gd name="adj1" fmla="val 53333"/>
                  <a:gd name="adj2" fmla="val 50000"/>
                </a:avLst>
              </a:prstGeom>
              <a:noFill/>
              <a:ln w="12700">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191" name="Straight Connector 190"/>
              <p:cNvCxnSpPr>
                <a:cxnSpLocks noChangeShapeType="1"/>
              </p:cNvCxnSpPr>
              <p:nvPr/>
            </p:nvCxnSpPr>
            <p:spPr bwMode="auto">
              <a:xfrm flipH="1">
                <a:off x="3514503" y="2685372"/>
                <a:ext cx="2443322" cy="5869"/>
              </a:xfrm>
              <a:prstGeom prst="line">
                <a:avLst/>
              </a:prstGeom>
              <a:noFill/>
              <a:ln w="9525">
                <a:solidFill>
                  <a:srgbClr val="CC00CC"/>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198" name="Rectangle 184"/>
              <p:cNvSpPr>
                <a:spLocks noChangeArrowheads="1"/>
              </p:cNvSpPr>
              <p:nvPr/>
            </p:nvSpPr>
            <p:spPr bwMode="auto">
              <a:xfrm>
                <a:off x="3924078" y="6486263"/>
                <a:ext cx="3381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b="1" dirty="0">
                    <a:solidFill>
                      <a:srgbClr val="FF0000"/>
                    </a:solidFill>
                    <a:latin typeface="Arial" panose="020B0604020202020204" pitchFamily="34" charset="0"/>
                    <a:ea typeface="Times New Roman" panose="02020603050405020304" pitchFamily="18" charset="0"/>
                    <a:cs typeface="Arial" panose="020B0604020202020204" pitchFamily="34" charset="0"/>
                  </a:rPr>
                  <a:t>a</a:t>
                </a:r>
                <a:r>
                  <a:rPr kumimoji="0" lang="en-GB" altLang="en-US" b="1"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CC00CC"/>
                  </a:solidFill>
                  <a:effectLst/>
                  <a:latin typeface="Arial" panose="020B0604020202020204" pitchFamily="34" charset="0"/>
                  <a:cs typeface="Arial" panose="020B0604020202020204" pitchFamily="34" charset="0"/>
                </a:endParaRPr>
              </a:p>
            </p:txBody>
          </p:sp>
          <p:sp>
            <p:nvSpPr>
              <p:cNvPr id="199" name="TextBox 198"/>
              <p:cNvSpPr txBox="1"/>
              <p:nvPr/>
            </p:nvSpPr>
            <p:spPr>
              <a:xfrm>
                <a:off x="3665315" y="1612742"/>
                <a:ext cx="4033837"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Metric</a:t>
                </a:r>
                <a:r>
                  <a:rPr lang="en-GB" dirty="0">
                    <a:latin typeface="Arial" panose="020B0604020202020204" pitchFamily="34" charset="0"/>
                    <a:cs typeface="Arial" panose="020B0604020202020204" pitchFamily="34" charset="0"/>
                  </a:rPr>
                  <a:t> model of the Genotypic Value</a:t>
                </a:r>
              </a:p>
            </p:txBody>
          </p:sp>
          <p:cxnSp>
            <p:nvCxnSpPr>
              <p:cNvPr id="201" name="Straight Connector 200"/>
              <p:cNvCxnSpPr/>
              <p:nvPr/>
            </p:nvCxnSpPr>
            <p:spPr>
              <a:xfrm flipH="1" flipV="1">
                <a:off x="3515583" y="2255573"/>
                <a:ext cx="4076284" cy="3"/>
              </a:xfrm>
              <a:prstGeom prst="line">
                <a:avLst/>
              </a:prstGeom>
              <a:ln w="1270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7" name="Straight Connector 206"/>
              <p:cNvCxnSpPr>
                <a:cxnSpLocks noChangeShapeType="1"/>
              </p:cNvCxnSpPr>
              <p:nvPr/>
            </p:nvCxnSpPr>
            <p:spPr bwMode="auto">
              <a:xfrm flipH="1">
                <a:off x="3372588" y="5761664"/>
                <a:ext cx="4323495" cy="6667"/>
              </a:xfrm>
              <a:prstGeom prst="line">
                <a:avLst/>
              </a:prstGeom>
              <a:noFill/>
              <a:ln w="9525">
                <a:solidFill>
                  <a:srgbClr val="FF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12" name="Straight Connector 211"/>
              <p:cNvCxnSpPr>
                <a:cxnSpLocks noChangeShapeType="1"/>
              </p:cNvCxnSpPr>
              <p:nvPr/>
            </p:nvCxnSpPr>
            <p:spPr bwMode="auto">
              <a:xfrm>
                <a:off x="3423729" y="4020531"/>
                <a:ext cx="71120" cy="635"/>
              </a:xfrm>
              <a:prstGeom prst="line">
                <a:avLst/>
              </a:prstGeom>
              <a:noFill/>
              <a:ln w="28575">
                <a:solidFill>
                  <a:schemeClr val="tx1">
                    <a:lumMod val="50000"/>
                    <a:lumOff val="50000"/>
                  </a:schemeClr>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13" name="Straight Connector 212"/>
              <p:cNvCxnSpPr>
                <a:cxnSpLocks noChangeShapeType="1"/>
              </p:cNvCxnSpPr>
              <p:nvPr/>
            </p:nvCxnSpPr>
            <p:spPr bwMode="auto">
              <a:xfrm>
                <a:off x="3452667" y="2687519"/>
                <a:ext cx="71120" cy="635"/>
              </a:xfrm>
              <a:prstGeom prst="line">
                <a:avLst/>
              </a:prstGeom>
              <a:noFill/>
              <a:ln w="28575">
                <a:solidFill>
                  <a:srgbClr val="CC00CC"/>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14" name="Straight Connector 213"/>
              <p:cNvCxnSpPr>
                <a:cxnSpLocks noChangeShapeType="1"/>
              </p:cNvCxnSpPr>
              <p:nvPr/>
            </p:nvCxnSpPr>
            <p:spPr bwMode="auto">
              <a:xfrm>
                <a:off x="3450741" y="2253468"/>
                <a:ext cx="71120" cy="635"/>
              </a:xfrm>
              <a:prstGeom prst="line">
                <a:avLst/>
              </a:prstGeom>
              <a:noFill/>
              <a:ln w="28575">
                <a:solidFill>
                  <a:srgbClr val="0000FF"/>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215" name="Rectangle 8"/>
              <p:cNvSpPr>
                <a:spLocks noChangeArrowheads="1"/>
              </p:cNvSpPr>
              <p:nvPr/>
            </p:nvSpPr>
            <p:spPr bwMode="auto">
              <a:xfrm>
                <a:off x="2843518" y="5595228"/>
                <a:ext cx="59513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 - a</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16" name="Rectangle 8"/>
              <p:cNvSpPr>
                <a:spLocks noChangeArrowheads="1"/>
              </p:cNvSpPr>
              <p:nvPr/>
            </p:nvSpPr>
            <p:spPr bwMode="auto">
              <a:xfrm>
                <a:off x="2791428" y="2105274"/>
                <a:ext cx="59513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 + a</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17" name="TextBox 216"/>
              <p:cNvSpPr txBox="1"/>
              <p:nvPr/>
            </p:nvSpPr>
            <p:spPr>
              <a:xfrm>
                <a:off x="7715373" y="2705052"/>
                <a:ext cx="1204849" cy="92333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a = Metric Additive Effect</a:t>
                </a:r>
              </a:p>
            </p:txBody>
          </p:sp>
          <p:sp>
            <p:nvSpPr>
              <p:cNvPr id="218" name="TextBox 217"/>
              <p:cNvSpPr txBox="1"/>
              <p:nvPr/>
            </p:nvSpPr>
            <p:spPr>
              <a:xfrm>
                <a:off x="4156947" y="2927792"/>
                <a:ext cx="1377771" cy="92333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d = Metric Dominance Effect</a:t>
                </a:r>
              </a:p>
            </p:txBody>
          </p:sp>
          <p:sp>
            <p:nvSpPr>
              <p:cNvPr id="219" name="TextBox 218"/>
              <p:cNvSpPr txBox="1"/>
              <p:nvPr/>
            </p:nvSpPr>
            <p:spPr>
              <a:xfrm>
                <a:off x="7708737" y="4408597"/>
                <a:ext cx="1196424" cy="92333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a = Metric Additive  Effect</a:t>
                </a:r>
              </a:p>
            </p:txBody>
          </p:sp>
          <p:sp>
            <p:nvSpPr>
              <p:cNvPr id="228" name="Right Brace 227"/>
              <p:cNvSpPr>
                <a:spLocks/>
              </p:cNvSpPr>
              <p:nvPr/>
            </p:nvSpPr>
            <p:spPr bwMode="auto">
              <a:xfrm>
                <a:off x="7385332" y="4048147"/>
                <a:ext cx="254000" cy="1705863"/>
              </a:xfrm>
              <a:prstGeom prst="rightBrace">
                <a:avLst>
                  <a:gd name="adj1" fmla="val 53333"/>
                  <a:gd name="adj2" fmla="val 50000"/>
                </a:avLst>
              </a:prstGeom>
              <a:noFill/>
              <a:ln w="12700">
                <a:solidFill>
                  <a:schemeClr val="bg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229" name="TextBox 228"/>
              <p:cNvSpPr txBox="1"/>
              <p:nvPr/>
            </p:nvSpPr>
            <p:spPr>
              <a:xfrm>
                <a:off x="4246043" y="4687749"/>
                <a:ext cx="368399" cy="369332"/>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188" name="Right Brace 187"/>
              <p:cNvSpPr>
                <a:spLocks/>
              </p:cNvSpPr>
              <p:nvPr/>
            </p:nvSpPr>
            <p:spPr bwMode="auto">
              <a:xfrm>
                <a:off x="7362048" y="2254526"/>
                <a:ext cx="254000" cy="1789464"/>
              </a:xfrm>
              <a:prstGeom prst="rightBrace">
                <a:avLst>
                  <a:gd name="adj1" fmla="val 57083"/>
                  <a:gd name="adj2" fmla="val 50000"/>
                </a:avLst>
              </a:prstGeom>
              <a:noFill/>
              <a:ln w="12700">
                <a:solidFill>
                  <a:schemeClr val="bg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210" name="Straight Connector 209"/>
              <p:cNvCxnSpPr>
                <a:stCxn id="9" idx="0"/>
                <a:endCxn id="7" idx="0"/>
              </p:cNvCxnSpPr>
              <p:nvPr/>
            </p:nvCxnSpPr>
            <p:spPr>
              <a:xfrm flipH="1">
                <a:off x="4083146" y="2253468"/>
                <a:ext cx="3390534" cy="3509808"/>
              </a:xfrm>
              <a:prstGeom prst="line">
                <a:avLst/>
              </a:prstGeom>
              <a:ln>
                <a:solidFill>
                  <a:schemeClr val="tx1">
                    <a:lumMod val="50000"/>
                    <a:lumOff val="50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234" name="TextBox 233"/>
          <p:cNvSpPr txBox="1"/>
          <p:nvPr/>
        </p:nvSpPr>
        <p:spPr>
          <a:xfrm>
            <a:off x="72001" y="36000"/>
            <a:ext cx="1202259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Models for the Genotypic Value. Quantify the impact of a heterozygous locus compared to the homozygous loci (the one or the other allele). Allow for ‚some‘ dominance.</a:t>
            </a:r>
          </a:p>
        </p:txBody>
      </p:sp>
      <p:sp>
        <p:nvSpPr>
          <p:cNvPr id="235" name="TextBox 234"/>
          <p:cNvSpPr txBox="1"/>
          <p:nvPr/>
        </p:nvSpPr>
        <p:spPr>
          <a:xfrm>
            <a:off x="6819014" y="1072654"/>
            <a:ext cx="5275577" cy="566308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locus and its two alleles ‘</a:t>
            </a:r>
            <a:r>
              <a:rPr lang="en-GB" b="1" dirty="0">
                <a:solidFill>
                  <a:srgbClr val="0000FF"/>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and ‘</a:t>
            </a:r>
            <a:r>
              <a:rPr lang="en-GB" b="1" dirty="0">
                <a:solidFill>
                  <a:srgbClr val="FF0000"/>
                </a:solidFill>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may have an impact on the trait, be it monogenic such as presence-absence of an </a:t>
            </a:r>
            <a:r>
              <a:rPr lang="en-GB" dirty="0" err="1">
                <a:latin typeface="Arial" panose="020B0604020202020204" pitchFamily="34" charset="0"/>
                <a:cs typeface="Arial" panose="020B0604020202020204" pitchFamily="34" charset="0"/>
              </a:rPr>
              <a:t>antitutritive</a:t>
            </a:r>
            <a:r>
              <a:rPr lang="en-GB" dirty="0">
                <a:latin typeface="Arial" panose="020B0604020202020204" pitchFamily="34" charset="0"/>
                <a:cs typeface="Arial" panose="020B0604020202020204" pitchFamily="34" charset="0"/>
              </a:rPr>
              <a:t> compound, be it a trait such as oil or protein concentration in seed etc. We deal with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true</a:t>
            </a:r>
            <a:r>
              <a:rPr lang="en-GB" dirty="0">
                <a:latin typeface="Arial" panose="020B0604020202020204" pitchFamily="34" charset="0"/>
                <a:cs typeface="Arial" panose="020B0604020202020204" pitchFamily="34" charset="0"/>
              </a:rPr>
              <a:t>‘ genetic values, no error, no mistake. The anchor point is the average of the trait-effect of ‚</a:t>
            </a:r>
            <a:r>
              <a:rPr lang="en-GB" dirty="0">
                <a:solidFill>
                  <a:srgbClr val="FF0000"/>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and of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written as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 Take plant height of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 1.4m and for ‚</a:t>
            </a:r>
            <a:r>
              <a:rPr lang="en-GB" dirty="0">
                <a:solidFill>
                  <a:srgbClr val="FF0000"/>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0.6m. Then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Metric Additive Effect a </a:t>
            </a:r>
            <a:r>
              <a:rPr lang="en-GB" dirty="0">
                <a:latin typeface="Arial" panose="020B0604020202020204" pitchFamily="34" charset="0"/>
                <a:cs typeface="Arial" panose="020B0604020202020204" pitchFamily="34" charset="0"/>
              </a:rPr>
              <a:t>is 0.4m, since ...</a:t>
            </a:r>
            <a:endParaRPr lang="en-GB" sz="1200" dirty="0">
              <a:latin typeface="Arial" panose="020B0604020202020204" pitchFamily="34" charset="0"/>
              <a:cs typeface="Arial" panose="020B0604020202020204" pitchFamily="34" charset="0"/>
            </a:endParaRPr>
          </a:p>
          <a:p>
            <a:br>
              <a:rPr lang="en-GB" sz="1200"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deviates from c=1.0m by plus 0.4m and </a:t>
            </a:r>
            <a:br>
              <a:rPr lang="en-GB" dirty="0">
                <a:latin typeface="Arial" panose="020B0604020202020204" pitchFamily="34" charset="0"/>
                <a:cs typeface="Arial" panose="020B0604020202020204" pitchFamily="34" charset="0"/>
              </a:rPr>
            </a:br>
            <a:r>
              <a:rPr lang="en-GB" dirty="0">
                <a:solidFill>
                  <a:srgbClr val="FF0000"/>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deviates from c=1.0m by minus 0.4m.</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Metric </a:t>
            </a:r>
            <a:r>
              <a:rPr lang="en-GB" dirty="0">
                <a:solidFill>
                  <a:srgbClr val="CC00CC"/>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Dominance</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Effect d </a:t>
            </a:r>
            <a:r>
              <a:rPr lang="en-GB" dirty="0">
                <a:latin typeface="Arial" panose="020B0604020202020204" pitchFamily="34" charset="0"/>
                <a:cs typeface="Arial" panose="020B0604020202020204" pitchFamily="34" charset="0"/>
              </a:rPr>
              <a:t>is the deviation of the impact of the heterozygous type ‚</a:t>
            </a:r>
            <a:r>
              <a:rPr lang="en-GB" dirty="0">
                <a:solidFill>
                  <a:srgbClr val="CC00CC"/>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from </a:t>
            </a:r>
            <a:r>
              <a:rPr lang="en-GB"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 Take it as plus 0.3m;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=0.3m. Again: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 is the de-</a:t>
            </a:r>
            <a:r>
              <a:rPr lang="en-GB" dirty="0" err="1">
                <a:latin typeface="Arial" panose="020B0604020202020204" pitchFamily="34" charset="0"/>
                <a:cs typeface="Arial" panose="020B0604020202020204" pitchFamily="34" charset="0"/>
              </a:rPr>
              <a:t>viation</a:t>
            </a:r>
            <a:r>
              <a:rPr lang="en-GB" dirty="0">
                <a:latin typeface="Arial" panose="020B0604020202020204" pitchFamily="34" charset="0"/>
                <a:cs typeface="Arial" panose="020B0604020202020204" pitchFamily="34" charset="0"/>
              </a:rPr>
              <a:t> of Aa (say: 1.3m tall) from the two homo-zygotes‘ mean (</a:t>
            </a:r>
            <a:r>
              <a:rPr lang="en-GB"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=1.0m).</a:t>
            </a:r>
            <a:endParaRPr lang="en-GB" sz="400" dirty="0">
              <a:latin typeface="Arial" panose="020B0604020202020204" pitchFamily="34" charset="0"/>
              <a:cs typeface="Arial" panose="020B0604020202020204" pitchFamily="34" charset="0"/>
            </a:endParaRPr>
          </a:p>
          <a:p>
            <a:endParaRPr lang="en-GB" sz="4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can express a ‚degree of dominance‘ as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r>
              <a:rPr lang="en-GB" dirty="0">
                <a:latin typeface="Arial" panose="020B0604020202020204" pitchFamily="34" charset="0"/>
                <a:cs typeface="Arial" panose="020B0604020202020204" pitchFamily="34" charset="0"/>
              </a:rPr>
              <a:t>/</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t>
            </a:r>
          </a:p>
        </p:txBody>
      </p:sp>
      <p:sp>
        <p:nvSpPr>
          <p:cNvPr id="53" name="Textfeld 5"/>
          <p:cNvSpPr txBox="1"/>
          <p:nvPr/>
        </p:nvSpPr>
        <p:spPr>
          <a:xfrm>
            <a:off x="5900273" y="6321256"/>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cxnSp>
        <p:nvCxnSpPr>
          <p:cNvPr id="3" name="Straight Connector 2"/>
          <p:cNvCxnSpPr/>
          <p:nvPr/>
        </p:nvCxnSpPr>
        <p:spPr>
          <a:xfrm>
            <a:off x="943035" y="3885098"/>
            <a:ext cx="3768011" cy="0"/>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D980E6E-0A12-4D24-B020-767AE6550DCA}"/>
              </a:ext>
            </a:extLst>
          </p:cNvPr>
          <p:cNvSpPr txBox="1"/>
          <p:nvPr/>
        </p:nvSpPr>
        <p:spPr>
          <a:xfrm>
            <a:off x="75460" y="918839"/>
            <a:ext cx="6743554" cy="3539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dirty="0">
                <a:latin typeface="Arial" panose="020B0604020202020204" pitchFamily="34" charset="0"/>
                <a:cs typeface="Arial" panose="020B0604020202020204" pitchFamily="34" charset="0"/>
              </a:rPr>
              <a:t>Indeed: a is the metric additive effect, and </a:t>
            </a:r>
            <a:r>
              <a:rPr lang="en-GB" sz="1700" dirty="0">
                <a:solidFill>
                  <a:srgbClr val="FF0000"/>
                </a:solidFill>
                <a:latin typeface="Arial" panose="020B0604020202020204" pitchFamily="34" charset="0"/>
                <a:cs typeface="Arial" panose="020B0604020202020204" pitchFamily="34" charset="0"/>
              </a:rPr>
              <a:t>a</a:t>
            </a:r>
            <a:r>
              <a:rPr lang="en-GB" sz="1700" dirty="0">
                <a:latin typeface="Arial" panose="020B0604020202020204" pitchFamily="34" charset="0"/>
                <a:cs typeface="Arial" panose="020B0604020202020204" pitchFamily="34" charset="0"/>
              </a:rPr>
              <a:t> is one of the two alleles. </a:t>
            </a:r>
          </a:p>
        </p:txBody>
      </p:sp>
    </p:spTree>
    <p:extLst>
      <p:ext uri="{BB962C8B-B14F-4D97-AF65-F5344CB8AC3E}">
        <p14:creationId xmlns:p14="http://schemas.microsoft.com/office/powerpoint/2010/main" val="318774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30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ectangle 202"/>
          <p:cNvSpPr>
            <a:spLocks noChangeArrowheads="1"/>
          </p:cNvSpPr>
          <p:nvPr/>
        </p:nvSpPr>
        <p:spPr bwMode="auto">
          <a:xfrm>
            <a:off x="152400" y="882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234" name="TextBox 233"/>
          <p:cNvSpPr txBox="1"/>
          <p:nvPr/>
        </p:nvSpPr>
        <p:spPr>
          <a:xfrm>
            <a:off x="66156" y="45972"/>
            <a:ext cx="1201635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cap="small"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Metric model </a:t>
            </a:r>
            <a:r>
              <a:rPr lang="en-GB" sz="2400" dirty="0">
                <a:latin typeface="Arial" panose="020B0604020202020204" pitchFamily="34" charset="0"/>
                <a:cs typeface="Arial" panose="020B0604020202020204" pitchFamily="34" charset="0"/>
              </a:rPr>
              <a:t>for the Genotypic value.    DOI: 10.1534/genetics.104.035857 </a:t>
            </a:r>
          </a:p>
        </p:txBody>
      </p:sp>
      <p:sp>
        <p:nvSpPr>
          <p:cNvPr id="235" name="TextBox 234"/>
          <p:cNvSpPr txBox="1"/>
          <p:nvPr/>
        </p:nvSpPr>
        <p:spPr>
          <a:xfrm>
            <a:off x="6804990" y="1076293"/>
            <a:ext cx="5277519"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metric additive effect of a locus is defined with two alleles in mind that either cooperate in phenotype-‘making‘ in a recessive-dominant fashion or in intermediate way. We call this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 action</a:t>
            </a:r>
            <a:r>
              <a:rPr lang="en-GB" dirty="0">
                <a:latin typeface="Arial" panose="020B0604020202020204" pitchFamily="34" charset="0"/>
                <a:cs typeface="Arial" panose="020B0604020202020204" pitchFamily="34" charset="0"/>
              </a:rPr>
              <a: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 action</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t>
            </a:r>
            <a:r>
              <a:rPr lang="en-GB" i="1" dirty="0" err="1">
                <a:latin typeface="Arial" panose="020B0604020202020204" pitchFamily="34" charset="0"/>
                <a:cs typeface="Arial" panose="020B0604020202020204" pitchFamily="34" charset="0"/>
              </a:rPr>
              <a:t>Genwirkungsweise</a:t>
            </a:r>
            <a:r>
              <a:rPr lang="en-GB" dirty="0">
                <a:latin typeface="Arial" panose="020B0604020202020204" pitchFamily="34" charset="0"/>
                <a:cs typeface="Arial" panose="020B0604020202020204" pitchFamily="34" charset="0"/>
              </a:rPr>
              <a:t>) is thus either intermediate, partially dominant-recessive, fully dominant-recessive, or even over-dominant (if </a:t>
            </a:r>
            <a:r>
              <a:rPr lang="en-GB" dirty="0">
                <a:solidFill>
                  <a:srgbClr val="CC00CC"/>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is e.g. larger than </a:t>
            </a:r>
            <a:r>
              <a:rPr lang="en-GB" dirty="0">
                <a:solidFill>
                  <a:srgbClr val="0000FF"/>
                </a:solidFill>
                <a:latin typeface="Arial" panose="020B0604020202020204" pitchFamily="34" charset="0"/>
                <a:cs typeface="Arial" panose="020B0604020202020204" pitchFamily="34" charset="0"/>
              </a:rPr>
              <a:t>AA</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You could define </a:t>
            </a:r>
            <a:r>
              <a:rPr lang="en-GB" i="1" dirty="0">
                <a:solidFill>
                  <a:schemeClr val="tx1">
                    <a:lumMod val="50000"/>
                    <a:lumOff val="50000"/>
                  </a:schemeClr>
                </a:solidFill>
                <a:latin typeface="Arial" panose="020B0604020202020204" pitchFamily="34" charset="0"/>
                <a:cs typeface="Arial" panose="020B0604020202020204" pitchFamily="34" charset="0"/>
              </a:rPr>
              <a:t>under-</a:t>
            </a:r>
            <a:r>
              <a:rPr lang="en-GB" dirty="0">
                <a:solidFill>
                  <a:schemeClr val="tx1">
                    <a:lumMod val="50000"/>
                    <a:lumOff val="50000"/>
                  </a:schemeClr>
                </a:solidFill>
                <a:latin typeface="Arial" panose="020B0604020202020204" pitchFamily="34" charset="0"/>
                <a:cs typeface="Arial" panose="020B0604020202020204" pitchFamily="34" charset="0"/>
              </a:rPr>
              <a:t>dominance as well ;-)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metric additive effect ‚a‘ and the metric </a:t>
            </a:r>
            <a:r>
              <a:rPr lang="en-GB" dirty="0" err="1">
                <a:latin typeface="Arial" panose="020B0604020202020204" pitchFamily="34" charset="0"/>
                <a:cs typeface="Arial" panose="020B0604020202020204" pitchFamily="34" charset="0"/>
              </a:rPr>
              <a:t>domi-nance</a:t>
            </a:r>
            <a:r>
              <a:rPr lang="en-GB" dirty="0">
                <a:latin typeface="Arial" panose="020B0604020202020204" pitchFamily="34" charset="0"/>
                <a:cs typeface="Arial" panose="020B0604020202020204" pitchFamily="34" charset="0"/>
              </a:rPr>
              <a:t> effect ‚d‘ do not care about allele frequency. If the allele ‚a‘ causes resistance in a recessive way, then we expect the genotype ‚aa‘ to be resistant, whether the allele ‚a‘ is frequent in your breeding population or rare.</a:t>
            </a:r>
          </a:p>
          <a:p>
            <a:endParaRPr lang="de-DE" dirty="0">
              <a:latin typeface="Arial" panose="020B0604020202020204" pitchFamily="34" charset="0"/>
              <a:cs typeface="Arial" panose="020B0604020202020204" pitchFamily="34" charset="0"/>
            </a:endParaRPr>
          </a:p>
          <a:p>
            <a:r>
              <a:rPr lang="en-GB" i="1" dirty="0">
                <a:latin typeface="Arial" panose="020B0604020202020204" pitchFamily="34" charset="0"/>
                <a:cs typeface="Arial" panose="020B0604020202020204" pitchFamily="34" charset="0"/>
              </a:rPr>
              <a:t>Nota bene</a:t>
            </a:r>
            <a:r>
              <a:rPr lang="en-GB" dirty="0">
                <a:latin typeface="Arial" panose="020B0604020202020204" pitchFamily="34" charset="0"/>
                <a:cs typeface="Arial" panose="020B0604020202020204" pitchFamily="34" charset="0"/>
              </a:rPr>
              <a:t>: For the reference value ‚c‘, we need not know the value of Aa.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 ► ‘</a:t>
            </a:r>
            <a:r>
              <a:rPr lang="en-GB"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t>
            </a:r>
            <a:r>
              <a:rPr lang="en-GB" dirty="0">
                <a:latin typeface="Arial" panose="020B0604020202020204" pitchFamily="34" charset="0"/>
                <a:cs typeface="Arial" panose="020B0604020202020204" pitchFamily="34" charset="0"/>
              </a:rPr>
              <a:t>’ refers to the two homozygotes only.</a:t>
            </a:r>
          </a:p>
        </p:txBody>
      </p:sp>
      <p:sp>
        <p:nvSpPr>
          <p:cNvPr id="54" name="Textfeld 5"/>
          <p:cNvSpPr txBox="1"/>
          <p:nvPr/>
        </p:nvSpPr>
        <p:spPr>
          <a:xfrm>
            <a:off x="66156" y="607322"/>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grpSp>
        <p:nvGrpSpPr>
          <p:cNvPr id="55" name="Group 54">
            <a:extLst>
              <a:ext uri="{FF2B5EF4-FFF2-40B4-BE49-F238E27FC236}">
                <a16:creationId xmlns:a16="http://schemas.microsoft.com/office/drawing/2014/main" id="{98844DF3-7229-41EC-BBC4-8C2836116407}"/>
              </a:ext>
            </a:extLst>
          </p:cNvPr>
          <p:cNvGrpSpPr/>
          <p:nvPr/>
        </p:nvGrpSpPr>
        <p:grpSpPr>
          <a:xfrm>
            <a:off x="99237" y="1336582"/>
            <a:ext cx="6542568" cy="5376106"/>
            <a:chOff x="99237" y="1336582"/>
            <a:chExt cx="6542568" cy="5376106"/>
          </a:xfrm>
        </p:grpSpPr>
        <p:sp>
          <p:nvSpPr>
            <p:cNvPr id="56" name="Rectangle 55">
              <a:extLst>
                <a:ext uri="{FF2B5EF4-FFF2-40B4-BE49-F238E27FC236}">
                  <a16:creationId xmlns:a16="http://schemas.microsoft.com/office/drawing/2014/main" id="{DC5E6231-35A7-41AE-9951-0D8C101B71AF}"/>
                </a:ext>
              </a:extLst>
            </p:cNvPr>
            <p:cNvSpPr/>
            <p:nvPr/>
          </p:nvSpPr>
          <p:spPr>
            <a:xfrm>
              <a:off x="99237" y="1336582"/>
              <a:ext cx="6542568" cy="537610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7" name="Group 56">
              <a:extLst>
                <a:ext uri="{FF2B5EF4-FFF2-40B4-BE49-F238E27FC236}">
                  <a16:creationId xmlns:a16="http://schemas.microsoft.com/office/drawing/2014/main" id="{43DD6D85-07A9-4794-B200-5E9F76DD8596}"/>
                </a:ext>
              </a:extLst>
            </p:cNvPr>
            <p:cNvGrpSpPr/>
            <p:nvPr/>
          </p:nvGrpSpPr>
          <p:grpSpPr>
            <a:xfrm>
              <a:off x="226110" y="1336582"/>
              <a:ext cx="6142298" cy="5306348"/>
              <a:chOff x="2777924" y="1472015"/>
              <a:chExt cx="6142298" cy="5306348"/>
            </a:xfrm>
          </p:grpSpPr>
          <p:cxnSp>
            <p:nvCxnSpPr>
              <p:cNvPr id="58" name="Straight Connector 57">
                <a:extLst>
                  <a:ext uri="{FF2B5EF4-FFF2-40B4-BE49-F238E27FC236}">
                    <a16:creationId xmlns:a16="http://schemas.microsoft.com/office/drawing/2014/main" id="{39FBFA31-782A-4A6B-9EF8-0BA621548F02}"/>
                  </a:ext>
                </a:extLst>
              </p:cNvPr>
              <p:cNvCxnSpPr/>
              <p:nvPr/>
            </p:nvCxnSpPr>
            <p:spPr>
              <a:xfrm flipH="1" flipV="1">
                <a:off x="3501168" y="4028346"/>
                <a:ext cx="4076284" cy="3"/>
              </a:xfrm>
              <a:prstGeom prst="line">
                <a:avLst/>
              </a:prstGeom>
              <a:ln w="12700">
                <a:solidFill>
                  <a:schemeClr val="tx1">
                    <a:lumMod val="50000"/>
                    <a:lumOff val="50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5003961-3AE2-4B45-8A85-043F9AA8A402}"/>
                  </a:ext>
                </a:extLst>
              </p:cNvPr>
              <p:cNvCxnSpPr>
                <a:cxnSpLocks noChangeShapeType="1"/>
              </p:cNvCxnSpPr>
              <p:nvPr/>
            </p:nvCxnSpPr>
            <p:spPr bwMode="auto">
              <a:xfrm>
                <a:off x="3517678" y="6490420"/>
                <a:ext cx="4525645" cy="635"/>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60" name="Rectangle 59">
                <a:extLst>
                  <a:ext uri="{FF2B5EF4-FFF2-40B4-BE49-F238E27FC236}">
                    <a16:creationId xmlns:a16="http://schemas.microsoft.com/office/drawing/2014/main" id="{665DF0E4-817B-410C-AD93-43DF2C32C2DC}"/>
                  </a:ext>
                </a:extLst>
              </p:cNvPr>
              <p:cNvSpPr>
                <a:spLocks noChangeArrowheads="1"/>
              </p:cNvSpPr>
              <p:nvPr/>
            </p:nvSpPr>
            <p:spPr bwMode="auto">
              <a:xfrm>
                <a:off x="3872008" y="5763276"/>
                <a:ext cx="422275" cy="732224"/>
              </a:xfrm>
              <a:prstGeom prst="rect">
                <a:avLst/>
              </a:prstGeom>
              <a:solidFill>
                <a:srgbClr val="FF0000"/>
              </a:solidFill>
              <a:ln w="825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61" name="Rectangle 60">
                <a:extLst>
                  <a:ext uri="{FF2B5EF4-FFF2-40B4-BE49-F238E27FC236}">
                    <a16:creationId xmlns:a16="http://schemas.microsoft.com/office/drawing/2014/main" id="{07DF5000-1506-4290-8258-FBFE7E64EF20}"/>
                  </a:ext>
                </a:extLst>
              </p:cNvPr>
              <p:cNvSpPr>
                <a:spLocks noChangeArrowheads="1"/>
              </p:cNvSpPr>
              <p:nvPr/>
            </p:nvSpPr>
            <p:spPr bwMode="auto">
              <a:xfrm>
                <a:off x="5569363" y="2685372"/>
                <a:ext cx="422275" cy="3801745"/>
              </a:xfrm>
              <a:prstGeom prst="rect">
                <a:avLst/>
              </a:prstGeom>
              <a:solidFill>
                <a:srgbClr val="CC00CC"/>
              </a:solidFill>
              <a:ln w="825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62" name="Rectangle 61">
                <a:extLst>
                  <a:ext uri="{FF2B5EF4-FFF2-40B4-BE49-F238E27FC236}">
                    <a16:creationId xmlns:a16="http://schemas.microsoft.com/office/drawing/2014/main" id="{468E3049-BE50-4483-935E-6A6EC9B05463}"/>
                  </a:ext>
                </a:extLst>
              </p:cNvPr>
              <p:cNvSpPr>
                <a:spLocks noChangeArrowheads="1"/>
              </p:cNvSpPr>
              <p:nvPr/>
            </p:nvSpPr>
            <p:spPr bwMode="auto">
              <a:xfrm>
                <a:off x="7262860" y="2253468"/>
                <a:ext cx="421640" cy="4258227"/>
              </a:xfrm>
              <a:prstGeom prst="rect">
                <a:avLst/>
              </a:prstGeom>
              <a:solidFill>
                <a:srgbClr val="0000FF"/>
              </a:solidFill>
              <a:ln w="8255">
                <a:solidFill>
                  <a:srgbClr val="000000"/>
                </a:solidFill>
                <a:miter lim="800000"/>
                <a:headEnd/>
                <a:tailEnd/>
              </a:ln>
              <a:effectLst>
                <a:outerShdw blurRad="50800" dist="38100" dir="2700000" algn="tl" rotWithShape="0">
                  <a:prstClr val="black">
                    <a:alpha val="40000"/>
                  </a:prstClr>
                </a:outerShdw>
              </a:effec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63" name="Straight Connector 62">
                <a:extLst>
                  <a:ext uri="{FF2B5EF4-FFF2-40B4-BE49-F238E27FC236}">
                    <a16:creationId xmlns:a16="http://schemas.microsoft.com/office/drawing/2014/main" id="{F1CA07C3-9A4E-46FD-96D3-036F74DCB58E}"/>
                  </a:ext>
                </a:extLst>
              </p:cNvPr>
              <p:cNvCxnSpPr>
                <a:cxnSpLocks noChangeShapeType="1"/>
              </p:cNvCxnSpPr>
              <p:nvPr/>
            </p:nvCxnSpPr>
            <p:spPr bwMode="auto">
              <a:xfrm flipV="1">
                <a:off x="3517678" y="5998295"/>
                <a:ext cx="635" cy="483870"/>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64" name="Straight Connector 63">
                <a:extLst>
                  <a:ext uri="{FF2B5EF4-FFF2-40B4-BE49-F238E27FC236}">
                    <a16:creationId xmlns:a16="http://schemas.microsoft.com/office/drawing/2014/main" id="{2808AD07-8E5C-49E7-A4F1-4B3B33093192}"/>
                  </a:ext>
                </a:extLst>
              </p:cNvPr>
              <p:cNvCxnSpPr>
                <a:cxnSpLocks noChangeShapeType="1"/>
              </p:cNvCxnSpPr>
              <p:nvPr/>
            </p:nvCxnSpPr>
            <p:spPr bwMode="auto">
              <a:xfrm flipV="1">
                <a:off x="3516408" y="5982420"/>
                <a:ext cx="51435" cy="24130"/>
              </a:xfrm>
              <a:prstGeom prst="line">
                <a:avLst/>
              </a:prstGeom>
              <a:noFill/>
              <a:ln w="28575">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65" name="Straight Connector 64">
                <a:extLst>
                  <a:ext uri="{FF2B5EF4-FFF2-40B4-BE49-F238E27FC236}">
                    <a16:creationId xmlns:a16="http://schemas.microsoft.com/office/drawing/2014/main" id="{E694BA2B-58DB-44FF-B923-8352B6FDD180}"/>
                  </a:ext>
                </a:extLst>
              </p:cNvPr>
              <p:cNvCxnSpPr>
                <a:cxnSpLocks noChangeShapeType="1"/>
              </p:cNvCxnSpPr>
              <p:nvPr/>
            </p:nvCxnSpPr>
            <p:spPr bwMode="auto">
              <a:xfrm flipH="1" flipV="1">
                <a:off x="3461163" y="5961465"/>
                <a:ext cx="99695" cy="22225"/>
              </a:xfrm>
              <a:prstGeom prst="line">
                <a:avLst/>
              </a:prstGeom>
              <a:noFill/>
              <a:ln w="28575">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66" name="Straight Connector 65">
                <a:extLst>
                  <a:ext uri="{FF2B5EF4-FFF2-40B4-BE49-F238E27FC236}">
                    <a16:creationId xmlns:a16="http://schemas.microsoft.com/office/drawing/2014/main" id="{D5E40E84-20D2-4C21-85D9-0527C55AFC5A}"/>
                  </a:ext>
                </a:extLst>
              </p:cNvPr>
              <p:cNvCxnSpPr>
                <a:cxnSpLocks noChangeShapeType="1"/>
              </p:cNvCxnSpPr>
              <p:nvPr/>
            </p:nvCxnSpPr>
            <p:spPr bwMode="auto">
              <a:xfrm flipV="1">
                <a:off x="3469418" y="5928445"/>
                <a:ext cx="46990" cy="24765"/>
              </a:xfrm>
              <a:prstGeom prst="line">
                <a:avLst/>
              </a:prstGeom>
              <a:noFill/>
              <a:ln w="28575">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67" name="Straight Connector 66">
                <a:extLst>
                  <a:ext uri="{FF2B5EF4-FFF2-40B4-BE49-F238E27FC236}">
                    <a16:creationId xmlns:a16="http://schemas.microsoft.com/office/drawing/2014/main" id="{CD222827-BA0B-4990-8EC2-2AE0A2297570}"/>
                  </a:ext>
                </a:extLst>
              </p:cNvPr>
              <p:cNvCxnSpPr>
                <a:cxnSpLocks noChangeShapeType="1"/>
              </p:cNvCxnSpPr>
              <p:nvPr/>
            </p:nvCxnSpPr>
            <p:spPr bwMode="auto">
              <a:xfrm flipV="1">
                <a:off x="3516408" y="2096855"/>
                <a:ext cx="635" cy="3713480"/>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68" name="Straight Connector 67">
                <a:extLst>
                  <a:ext uri="{FF2B5EF4-FFF2-40B4-BE49-F238E27FC236}">
                    <a16:creationId xmlns:a16="http://schemas.microsoft.com/office/drawing/2014/main" id="{3A934542-BF29-4B7B-B132-0DC0A9E47A9F}"/>
                  </a:ext>
                </a:extLst>
              </p:cNvPr>
              <p:cNvCxnSpPr>
                <a:cxnSpLocks noChangeShapeType="1"/>
              </p:cNvCxnSpPr>
              <p:nvPr/>
            </p:nvCxnSpPr>
            <p:spPr bwMode="auto">
              <a:xfrm>
                <a:off x="5978303" y="5645870"/>
                <a:ext cx="21590" cy="635"/>
              </a:xfrm>
              <a:prstGeom prst="line">
                <a:avLst/>
              </a:prstGeom>
              <a:noFill/>
              <a:ln w="8255">
                <a:solidFill>
                  <a:srgbClr val="000000"/>
                </a:solidFill>
                <a:prstDash val="sysDash"/>
                <a:round/>
                <a:headEnd/>
                <a:tailEnd/>
              </a:ln>
              <a:extLst>
                <a:ext uri="{909E8E84-426E-40DD-AFC4-6F175D3DCCD1}">
                  <a14:hiddenFill xmlns:a14="http://schemas.microsoft.com/office/drawing/2010/main">
                    <a:noFill/>
                  </a14:hiddenFill>
                </a:ext>
              </a:extLst>
            </p:spPr>
          </p:cxnSp>
          <p:sp>
            <p:nvSpPr>
              <p:cNvPr id="69" name="Freeform 155">
                <a:extLst>
                  <a:ext uri="{FF2B5EF4-FFF2-40B4-BE49-F238E27FC236}">
                    <a16:creationId xmlns:a16="http://schemas.microsoft.com/office/drawing/2014/main" id="{332FD46E-9263-488E-9BC0-6F54F6D59F16}"/>
                  </a:ext>
                </a:extLst>
              </p:cNvPr>
              <p:cNvSpPr>
                <a:spLocks/>
              </p:cNvSpPr>
              <p:nvPr/>
            </p:nvSpPr>
            <p:spPr bwMode="auto">
              <a:xfrm>
                <a:off x="3458623" y="5757025"/>
                <a:ext cx="44450" cy="635"/>
              </a:xfrm>
              <a:custGeom>
                <a:avLst/>
                <a:gdLst>
                  <a:gd name="T0" fmla="*/ 38 w 38"/>
                  <a:gd name="T1" fmla="*/ 18 w 38"/>
                  <a:gd name="T2" fmla="*/ 0 w 38"/>
                </a:gdLst>
                <a:ahLst/>
                <a:cxnLst>
                  <a:cxn ang="0">
                    <a:pos x="T0" y="0"/>
                  </a:cxn>
                  <a:cxn ang="0">
                    <a:pos x="T1" y="0"/>
                  </a:cxn>
                  <a:cxn ang="0">
                    <a:pos x="T2" y="0"/>
                  </a:cxn>
                </a:cxnLst>
                <a:rect l="0" t="0" r="r" b="b"/>
                <a:pathLst>
                  <a:path w="38">
                    <a:moveTo>
                      <a:pt x="38" y="0"/>
                    </a:moveTo>
                    <a:lnTo>
                      <a:pt x="18" y="0"/>
                    </a:lnTo>
                    <a:lnTo>
                      <a:pt x="0" y="0"/>
                    </a:lnTo>
                  </a:path>
                </a:pathLst>
              </a:custGeom>
              <a:noFill/>
              <a:ln w="28575">
                <a:solidFill>
                  <a:srgbClr val="FF0000"/>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70" name="Straight Connector 69">
                <a:extLst>
                  <a:ext uri="{FF2B5EF4-FFF2-40B4-BE49-F238E27FC236}">
                    <a16:creationId xmlns:a16="http://schemas.microsoft.com/office/drawing/2014/main" id="{0D855139-E6F9-4DFD-A2D5-865A578AD83D}"/>
                  </a:ext>
                </a:extLst>
              </p:cNvPr>
              <p:cNvCxnSpPr>
                <a:cxnSpLocks noChangeShapeType="1"/>
              </p:cNvCxnSpPr>
              <p:nvPr/>
            </p:nvCxnSpPr>
            <p:spPr bwMode="auto">
              <a:xfrm>
                <a:off x="3425655" y="5758653"/>
                <a:ext cx="71120" cy="635"/>
              </a:xfrm>
              <a:prstGeom prst="line">
                <a:avLst/>
              </a:prstGeom>
              <a:noFill/>
              <a:ln w="28575">
                <a:solidFill>
                  <a:srgbClr val="FF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71" name="Straight Connector 70">
                <a:extLst>
                  <a:ext uri="{FF2B5EF4-FFF2-40B4-BE49-F238E27FC236}">
                    <a16:creationId xmlns:a16="http://schemas.microsoft.com/office/drawing/2014/main" id="{39AA68ED-9061-40BE-9DAC-50ABFCEAEF44}"/>
                  </a:ext>
                </a:extLst>
              </p:cNvPr>
              <p:cNvCxnSpPr>
                <a:cxnSpLocks noChangeShapeType="1"/>
              </p:cNvCxnSpPr>
              <p:nvPr/>
            </p:nvCxnSpPr>
            <p:spPr bwMode="auto">
              <a:xfrm flipH="1">
                <a:off x="3431318" y="6490420"/>
                <a:ext cx="85090" cy="635"/>
              </a:xfrm>
              <a:prstGeom prst="line">
                <a:avLst/>
              </a:prstGeom>
              <a:noFill/>
              <a:ln w="8255">
                <a:solidFill>
                  <a:srgbClr val="000000"/>
                </a:solidFill>
                <a:round/>
                <a:headEnd/>
                <a:tailEnd/>
              </a:ln>
              <a:extLst>
                <a:ext uri="{909E8E84-426E-40DD-AFC4-6F175D3DCCD1}">
                  <a14:hiddenFill xmlns:a14="http://schemas.microsoft.com/office/drawing/2010/main">
                    <a:noFill/>
                  </a14:hiddenFill>
                </a:ext>
              </a:extLst>
            </p:spPr>
          </p:cxnSp>
          <p:sp>
            <p:nvSpPr>
              <p:cNvPr id="72" name="Rectangle 173">
                <a:extLst>
                  <a:ext uri="{FF2B5EF4-FFF2-40B4-BE49-F238E27FC236}">
                    <a16:creationId xmlns:a16="http://schemas.microsoft.com/office/drawing/2014/main" id="{AAF3F381-E24D-4EE2-86E4-B33E049BEA32}"/>
                  </a:ext>
                </a:extLst>
              </p:cNvPr>
              <p:cNvSpPr>
                <a:spLocks noChangeArrowheads="1"/>
              </p:cNvSpPr>
              <p:nvPr/>
            </p:nvSpPr>
            <p:spPr bwMode="auto">
              <a:xfrm>
                <a:off x="3236562" y="3837707"/>
                <a:ext cx="18256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c</a:t>
                </a:r>
                <a:endParaRPr kumimoji="0" lang="en-GB" altLang="en-US" sz="2200" b="0"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3" name="Rectangle 8">
                <a:extLst>
                  <a:ext uri="{FF2B5EF4-FFF2-40B4-BE49-F238E27FC236}">
                    <a16:creationId xmlns:a16="http://schemas.microsoft.com/office/drawing/2014/main" id="{5B8C6135-26AF-4FCE-B463-4CFA60B13584}"/>
                  </a:ext>
                </a:extLst>
              </p:cNvPr>
              <p:cNvSpPr>
                <a:spLocks noChangeArrowheads="1"/>
              </p:cNvSpPr>
              <p:nvPr/>
            </p:nvSpPr>
            <p:spPr bwMode="auto">
              <a:xfrm>
                <a:off x="2777924" y="2539322"/>
                <a:ext cx="59513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 + d</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4" name="Rectangle 73">
                <a:extLst>
                  <a:ext uri="{FF2B5EF4-FFF2-40B4-BE49-F238E27FC236}">
                    <a16:creationId xmlns:a16="http://schemas.microsoft.com/office/drawing/2014/main" id="{61BA3378-86D5-474F-AE42-134FAF1E677A}"/>
                  </a:ext>
                </a:extLst>
              </p:cNvPr>
              <p:cNvSpPr>
                <a:spLocks noChangeArrowheads="1"/>
              </p:cNvSpPr>
              <p:nvPr/>
            </p:nvSpPr>
            <p:spPr bwMode="auto">
              <a:xfrm>
                <a:off x="2873153" y="6261185"/>
                <a:ext cx="320675" cy="3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75" name="Rectangle 176">
                <a:extLst>
                  <a:ext uri="{FF2B5EF4-FFF2-40B4-BE49-F238E27FC236}">
                    <a16:creationId xmlns:a16="http://schemas.microsoft.com/office/drawing/2014/main" id="{07A15BC5-DA9A-424E-97BB-C82266FE2E15}"/>
                  </a:ext>
                </a:extLst>
              </p:cNvPr>
              <p:cNvSpPr>
                <a:spLocks noChangeArrowheads="1"/>
              </p:cNvSpPr>
              <p:nvPr/>
            </p:nvSpPr>
            <p:spPr bwMode="auto">
              <a:xfrm>
                <a:off x="3170343" y="6319371"/>
                <a:ext cx="1841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6" name="Rectangle 75">
                <a:extLst>
                  <a:ext uri="{FF2B5EF4-FFF2-40B4-BE49-F238E27FC236}">
                    <a16:creationId xmlns:a16="http://schemas.microsoft.com/office/drawing/2014/main" id="{474899F1-992A-43C1-8476-18CCF981F6B2}"/>
                  </a:ext>
                </a:extLst>
              </p:cNvPr>
              <p:cNvSpPr>
                <a:spLocks noChangeArrowheads="1"/>
              </p:cNvSpPr>
              <p:nvPr/>
            </p:nvSpPr>
            <p:spPr bwMode="auto">
              <a:xfrm>
                <a:off x="3831368" y="6411968"/>
                <a:ext cx="511810" cy="3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77" name="Rectangle 76">
                <a:extLst>
                  <a:ext uri="{FF2B5EF4-FFF2-40B4-BE49-F238E27FC236}">
                    <a16:creationId xmlns:a16="http://schemas.microsoft.com/office/drawing/2014/main" id="{79FB6720-F6F0-449F-AE29-3143086D5372}"/>
                  </a:ext>
                </a:extLst>
              </p:cNvPr>
              <p:cNvSpPr>
                <a:spLocks noChangeArrowheads="1"/>
              </p:cNvSpPr>
              <p:nvPr/>
            </p:nvSpPr>
            <p:spPr bwMode="auto">
              <a:xfrm>
                <a:off x="3129058" y="1472015"/>
                <a:ext cx="1533525" cy="58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78" name="Rectangle 77">
                <a:extLst>
                  <a:ext uri="{FF2B5EF4-FFF2-40B4-BE49-F238E27FC236}">
                    <a16:creationId xmlns:a16="http://schemas.microsoft.com/office/drawing/2014/main" id="{16F1767E-246B-4194-8C2D-FB2C9A28A7B8}"/>
                  </a:ext>
                </a:extLst>
              </p:cNvPr>
              <p:cNvSpPr>
                <a:spLocks noChangeArrowheads="1"/>
              </p:cNvSpPr>
              <p:nvPr/>
            </p:nvSpPr>
            <p:spPr bwMode="auto">
              <a:xfrm>
                <a:off x="5491258" y="6411968"/>
                <a:ext cx="512445" cy="3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79" name="Rectangle 183">
                <a:extLst>
                  <a:ext uri="{FF2B5EF4-FFF2-40B4-BE49-F238E27FC236}">
                    <a16:creationId xmlns:a16="http://schemas.microsoft.com/office/drawing/2014/main" id="{1AE167EE-C04D-4075-982F-F1BF828D22A2}"/>
                  </a:ext>
                </a:extLst>
              </p:cNvPr>
              <p:cNvSpPr>
                <a:spLocks noChangeArrowheads="1"/>
              </p:cNvSpPr>
              <p:nvPr/>
            </p:nvSpPr>
            <p:spPr bwMode="auto">
              <a:xfrm>
                <a:off x="4669251" y="5494740"/>
                <a:ext cx="1317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0" name="Rectangle 184">
                <a:extLst>
                  <a:ext uri="{FF2B5EF4-FFF2-40B4-BE49-F238E27FC236}">
                    <a16:creationId xmlns:a16="http://schemas.microsoft.com/office/drawing/2014/main" id="{B26D877E-2B4F-48C4-82A8-654F11564EDC}"/>
                  </a:ext>
                </a:extLst>
              </p:cNvPr>
              <p:cNvSpPr>
                <a:spLocks noChangeArrowheads="1"/>
              </p:cNvSpPr>
              <p:nvPr/>
            </p:nvSpPr>
            <p:spPr bwMode="auto">
              <a:xfrm>
                <a:off x="5619688" y="6473490"/>
                <a:ext cx="3381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CC00CC"/>
                    </a:solidFill>
                    <a:effectLst/>
                    <a:latin typeface="Arial" panose="020B0604020202020204" pitchFamily="34" charset="0"/>
                    <a:ea typeface="Times New Roman" panose="02020603050405020304" pitchFamily="18" charset="0"/>
                    <a:cs typeface="Arial" panose="020B0604020202020204" pitchFamily="34" charset="0"/>
                  </a:rPr>
                  <a:t>Aa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CC00CC"/>
                  </a:solidFill>
                  <a:effectLst/>
                  <a:latin typeface="Arial" panose="020B0604020202020204" pitchFamily="34" charset="0"/>
                  <a:cs typeface="Arial" panose="020B0604020202020204" pitchFamily="34" charset="0"/>
                </a:endParaRPr>
              </a:p>
            </p:txBody>
          </p:sp>
          <p:sp>
            <p:nvSpPr>
              <p:cNvPr id="81" name="Rectangle 80">
                <a:extLst>
                  <a:ext uri="{FF2B5EF4-FFF2-40B4-BE49-F238E27FC236}">
                    <a16:creationId xmlns:a16="http://schemas.microsoft.com/office/drawing/2014/main" id="{BA23E656-B71B-40BD-8A09-188E3370300A}"/>
                  </a:ext>
                </a:extLst>
              </p:cNvPr>
              <p:cNvSpPr>
                <a:spLocks noChangeArrowheads="1"/>
              </p:cNvSpPr>
              <p:nvPr/>
            </p:nvSpPr>
            <p:spPr bwMode="auto">
              <a:xfrm>
                <a:off x="7215918" y="6411968"/>
                <a:ext cx="511810" cy="3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82" name="Rectangle 186">
                <a:extLst>
                  <a:ext uri="{FF2B5EF4-FFF2-40B4-BE49-F238E27FC236}">
                    <a16:creationId xmlns:a16="http://schemas.microsoft.com/office/drawing/2014/main" id="{58BAEC98-840B-4E52-B6DB-22371410FB80}"/>
                  </a:ext>
                </a:extLst>
              </p:cNvPr>
              <p:cNvSpPr>
                <a:spLocks noChangeArrowheads="1"/>
              </p:cNvSpPr>
              <p:nvPr/>
            </p:nvSpPr>
            <p:spPr bwMode="auto">
              <a:xfrm>
                <a:off x="6393276" y="5494740"/>
                <a:ext cx="1317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3" name="Rectangle 187">
                <a:extLst>
                  <a:ext uri="{FF2B5EF4-FFF2-40B4-BE49-F238E27FC236}">
                    <a16:creationId xmlns:a16="http://schemas.microsoft.com/office/drawing/2014/main" id="{A3DF5838-55E1-4CD1-859A-CA31BAB1A88E}"/>
                  </a:ext>
                </a:extLst>
              </p:cNvPr>
              <p:cNvSpPr>
                <a:spLocks noChangeArrowheads="1"/>
              </p:cNvSpPr>
              <p:nvPr/>
            </p:nvSpPr>
            <p:spPr bwMode="auto">
              <a:xfrm>
                <a:off x="7323233" y="6474335"/>
                <a:ext cx="39687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0000FF"/>
                    </a:solidFill>
                    <a:effectLst/>
                    <a:latin typeface="Arial" panose="020B0604020202020204" pitchFamily="34" charset="0"/>
                    <a:ea typeface="Times New Roman" panose="02020603050405020304" pitchFamily="18" charset="0"/>
                    <a:cs typeface="Arial" panose="020B0604020202020204" pitchFamily="34" charset="0"/>
                  </a:rPr>
                  <a:t>AA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0000FF"/>
                  </a:solidFill>
                  <a:effectLst/>
                  <a:latin typeface="Arial" panose="020B0604020202020204" pitchFamily="34" charset="0"/>
                  <a:cs typeface="Arial" panose="020B0604020202020204" pitchFamily="34" charset="0"/>
                </a:endParaRPr>
              </a:p>
            </p:txBody>
          </p:sp>
          <p:sp>
            <p:nvSpPr>
              <p:cNvPr id="84" name="Right Brace 83">
                <a:extLst>
                  <a:ext uri="{FF2B5EF4-FFF2-40B4-BE49-F238E27FC236}">
                    <a16:creationId xmlns:a16="http://schemas.microsoft.com/office/drawing/2014/main" id="{55C70F1A-FEA5-48FB-A072-2BAD51C990C6}"/>
                  </a:ext>
                </a:extLst>
              </p:cNvPr>
              <p:cNvSpPr>
                <a:spLocks/>
              </p:cNvSpPr>
              <p:nvPr/>
            </p:nvSpPr>
            <p:spPr bwMode="auto">
              <a:xfrm flipH="1">
                <a:off x="5576811" y="2718207"/>
                <a:ext cx="310846" cy="1310139"/>
              </a:xfrm>
              <a:prstGeom prst="rightBrace">
                <a:avLst>
                  <a:gd name="adj1" fmla="val 48148"/>
                  <a:gd name="adj2" fmla="val 49117"/>
                </a:avLst>
              </a:prstGeom>
              <a:noFill/>
              <a:ln w="12700">
                <a:solidFill>
                  <a:schemeClr val="bg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85" name="Right Brace 84">
                <a:extLst>
                  <a:ext uri="{FF2B5EF4-FFF2-40B4-BE49-F238E27FC236}">
                    <a16:creationId xmlns:a16="http://schemas.microsoft.com/office/drawing/2014/main" id="{5A7B31EF-11CF-49B4-8ED9-AE70C65B6E5B}"/>
                  </a:ext>
                </a:extLst>
              </p:cNvPr>
              <p:cNvSpPr>
                <a:spLocks/>
              </p:cNvSpPr>
              <p:nvPr/>
            </p:nvSpPr>
            <p:spPr bwMode="auto">
              <a:xfrm>
                <a:off x="3968892" y="4023444"/>
                <a:ext cx="254000" cy="1732491"/>
              </a:xfrm>
              <a:prstGeom prst="rightBrace">
                <a:avLst>
                  <a:gd name="adj1" fmla="val 53333"/>
                  <a:gd name="adj2" fmla="val 50000"/>
                </a:avLst>
              </a:prstGeom>
              <a:noFill/>
              <a:ln w="12700">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86" name="Straight Connector 85">
                <a:extLst>
                  <a:ext uri="{FF2B5EF4-FFF2-40B4-BE49-F238E27FC236}">
                    <a16:creationId xmlns:a16="http://schemas.microsoft.com/office/drawing/2014/main" id="{F7C40C8C-5574-4837-8A99-1DCAF4EF90DE}"/>
                  </a:ext>
                </a:extLst>
              </p:cNvPr>
              <p:cNvCxnSpPr>
                <a:cxnSpLocks noChangeShapeType="1"/>
              </p:cNvCxnSpPr>
              <p:nvPr/>
            </p:nvCxnSpPr>
            <p:spPr bwMode="auto">
              <a:xfrm flipH="1">
                <a:off x="3514503" y="2685372"/>
                <a:ext cx="2443322" cy="5869"/>
              </a:xfrm>
              <a:prstGeom prst="line">
                <a:avLst/>
              </a:prstGeom>
              <a:noFill/>
              <a:ln w="9525">
                <a:solidFill>
                  <a:srgbClr val="CC00CC"/>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87" name="Rectangle 184">
                <a:extLst>
                  <a:ext uri="{FF2B5EF4-FFF2-40B4-BE49-F238E27FC236}">
                    <a16:creationId xmlns:a16="http://schemas.microsoft.com/office/drawing/2014/main" id="{5D3853F4-972E-4C88-9A72-EF37CC4B42B7}"/>
                  </a:ext>
                </a:extLst>
              </p:cNvPr>
              <p:cNvSpPr>
                <a:spLocks noChangeArrowheads="1"/>
              </p:cNvSpPr>
              <p:nvPr/>
            </p:nvSpPr>
            <p:spPr bwMode="auto">
              <a:xfrm>
                <a:off x="3924078" y="6486263"/>
                <a:ext cx="3381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b="1" dirty="0">
                    <a:solidFill>
                      <a:srgbClr val="FF0000"/>
                    </a:solidFill>
                    <a:latin typeface="Arial" panose="020B0604020202020204" pitchFamily="34" charset="0"/>
                    <a:ea typeface="Times New Roman" panose="02020603050405020304" pitchFamily="18" charset="0"/>
                    <a:cs typeface="Arial" panose="020B0604020202020204" pitchFamily="34" charset="0"/>
                  </a:rPr>
                  <a:t>a</a:t>
                </a:r>
                <a:r>
                  <a:rPr kumimoji="0" lang="en-GB" altLang="en-US" b="1"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CC00CC"/>
                  </a:solidFill>
                  <a:effectLst/>
                  <a:latin typeface="Arial" panose="020B0604020202020204" pitchFamily="34" charset="0"/>
                  <a:cs typeface="Arial" panose="020B0604020202020204" pitchFamily="34" charset="0"/>
                </a:endParaRPr>
              </a:p>
            </p:txBody>
          </p:sp>
          <p:sp>
            <p:nvSpPr>
              <p:cNvPr id="88" name="TextBox 87">
                <a:extLst>
                  <a:ext uri="{FF2B5EF4-FFF2-40B4-BE49-F238E27FC236}">
                    <a16:creationId xmlns:a16="http://schemas.microsoft.com/office/drawing/2014/main" id="{CB82AC18-8F75-4A65-B13D-560996DD0780}"/>
                  </a:ext>
                </a:extLst>
              </p:cNvPr>
              <p:cNvSpPr txBox="1"/>
              <p:nvPr/>
            </p:nvSpPr>
            <p:spPr>
              <a:xfrm>
                <a:off x="3665315" y="1612742"/>
                <a:ext cx="4033837" cy="369332"/>
              </a:xfrm>
              <a:prstGeom prst="rect">
                <a:avLst/>
              </a:prstGeom>
              <a:noFill/>
            </p:spPr>
            <p:txBody>
              <a:bodyPr wrap="square" rtlCol="0">
                <a:spAutoFit/>
              </a:bodyPr>
              <a:lstStyle/>
              <a:p>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Metric</a:t>
                </a:r>
                <a:r>
                  <a:rPr lang="en-GB" dirty="0">
                    <a:latin typeface="Arial" panose="020B0604020202020204" pitchFamily="34" charset="0"/>
                    <a:cs typeface="Arial" panose="020B0604020202020204" pitchFamily="34" charset="0"/>
                  </a:rPr>
                  <a:t> model of the Genotypic Value</a:t>
                </a:r>
              </a:p>
            </p:txBody>
          </p:sp>
          <p:cxnSp>
            <p:nvCxnSpPr>
              <p:cNvPr id="89" name="Straight Connector 88">
                <a:extLst>
                  <a:ext uri="{FF2B5EF4-FFF2-40B4-BE49-F238E27FC236}">
                    <a16:creationId xmlns:a16="http://schemas.microsoft.com/office/drawing/2014/main" id="{BB494291-83F6-4868-9F45-CAFAB95BD0B5}"/>
                  </a:ext>
                </a:extLst>
              </p:cNvPr>
              <p:cNvCxnSpPr/>
              <p:nvPr/>
            </p:nvCxnSpPr>
            <p:spPr>
              <a:xfrm flipH="1" flipV="1">
                <a:off x="3515583" y="2255573"/>
                <a:ext cx="4076284" cy="3"/>
              </a:xfrm>
              <a:prstGeom prst="line">
                <a:avLst/>
              </a:prstGeom>
              <a:ln w="1270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32E1629F-51AE-40C9-8464-4E703A6723C2}"/>
                  </a:ext>
                </a:extLst>
              </p:cNvPr>
              <p:cNvCxnSpPr>
                <a:cxnSpLocks noChangeShapeType="1"/>
              </p:cNvCxnSpPr>
              <p:nvPr/>
            </p:nvCxnSpPr>
            <p:spPr bwMode="auto">
              <a:xfrm flipH="1">
                <a:off x="3372588" y="5761664"/>
                <a:ext cx="4323495" cy="6667"/>
              </a:xfrm>
              <a:prstGeom prst="line">
                <a:avLst/>
              </a:prstGeom>
              <a:noFill/>
              <a:ln w="9525">
                <a:solidFill>
                  <a:srgbClr val="FF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91" name="Straight Connector 90">
                <a:extLst>
                  <a:ext uri="{FF2B5EF4-FFF2-40B4-BE49-F238E27FC236}">
                    <a16:creationId xmlns:a16="http://schemas.microsoft.com/office/drawing/2014/main" id="{528ACB77-9540-421E-AD2A-20EA2D00FE69}"/>
                  </a:ext>
                </a:extLst>
              </p:cNvPr>
              <p:cNvCxnSpPr>
                <a:cxnSpLocks noChangeShapeType="1"/>
              </p:cNvCxnSpPr>
              <p:nvPr/>
            </p:nvCxnSpPr>
            <p:spPr bwMode="auto">
              <a:xfrm>
                <a:off x="3423729" y="4020531"/>
                <a:ext cx="71120" cy="635"/>
              </a:xfrm>
              <a:prstGeom prst="line">
                <a:avLst/>
              </a:prstGeom>
              <a:noFill/>
              <a:ln w="28575">
                <a:solidFill>
                  <a:schemeClr val="tx1">
                    <a:lumMod val="50000"/>
                    <a:lumOff val="50000"/>
                  </a:schemeClr>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92" name="Straight Connector 91">
                <a:extLst>
                  <a:ext uri="{FF2B5EF4-FFF2-40B4-BE49-F238E27FC236}">
                    <a16:creationId xmlns:a16="http://schemas.microsoft.com/office/drawing/2014/main" id="{606B496A-EE43-4739-9A4C-0B06FC398012}"/>
                  </a:ext>
                </a:extLst>
              </p:cNvPr>
              <p:cNvCxnSpPr>
                <a:cxnSpLocks noChangeShapeType="1"/>
              </p:cNvCxnSpPr>
              <p:nvPr/>
            </p:nvCxnSpPr>
            <p:spPr bwMode="auto">
              <a:xfrm>
                <a:off x="3452667" y="2687519"/>
                <a:ext cx="71120" cy="635"/>
              </a:xfrm>
              <a:prstGeom prst="line">
                <a:avLst/>
              </a:prstGeom>
              <a:noFill/>
              <a:ln w="28575">
                <a:solidFill>
                  <a:srgbClr val="CC00CC"/>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93" name="Straight Connector 92">
                <a:extLst>
                  <a:ext uri="{FF2B5EF4-FFF2-40B4-BE49-F238E27FC236}">
                    <a16:creationId xmlns:a16="http://schemas.microsoft.com/office/drawing/2014/main" id="{F9361CDA-EE44-4068-A3D9-B8F62D6BF3AF}"/>
                  </a:ext>
                </a:extLst>
              </p:cNvPr>
              <p:cNvCxnSpPr>
                <a:cxnSpLocks noChangeShapeType="1"/>
              </p:cNvCxnSpPr>
              <p:nvPr/>
            </p:nvCxnSpPr>
            <p:spPr bwMode="auto">
              <a:xfrm>
                <a:off x="3450741" y="2253468"/>
                <a:ext cx="71120" cy="635"/>
              </a:xfrm>
              <a:prstGeom prst="line">
                <a:avLst/>
              </a:prstGeom>
              <a:noFill/>
              <a:ln w="28575">
                <a:solidFill>
                  <a:srgbClr val="0000FF"/>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94" name="Rectangle 8">
                <a:extLst>
                  <a:ext uri="{FF2B5EF4-FFF2-40B4-BE49-F238E27FC236}">
                    <a16:creationId xmlns:a16="http://schemas.microsoft.com/office/drawing/2014/main" id="{4EE70015-BAC6-4051-B772-52D89317FAB6}"/>
                  </a:ext>
                </a:extLst>
              </p:cNvPr>
              <p:cNvSpPr>
                <a:spLocks noChangeArrowheads="1"/>
              </p:cNvSpPr>
              <p:nvPr/>
            </p:nvSpPr>
            <p:spPr bwMode="auto">
              <a:xfrm>
                <a:off x="2843518" y="5595228"/>
                <a:ext cx="59513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 - a</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5" name="Rectangle 8">
                <a:extLst>
                  <a:ext uri="{FF2B5EF4-FFF2-40B4-BE49-F238E27FC236}">
                    <a16:creationId xmlns:a16="http://schemas.microsoft.com/office/drawing/2014/main" id="{3CA05975-D0BE-43EE-8942-9BDD86DC85A8}"/>
                  </a:ext>
                </a:extLst>
              </p:cNvPr>
              <p:cNvSpPr>
                <a:spLocks noChangeArrowheads="1"/>
              </p:cNvSpPr>
              <p:nvPr/>
            </p:nvSpPr>
            <p:spPr bwMode="auto">
              <a:xfrm>
                <a:off x="2791428" y="2105274"/>
                <a:ext cx="59513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 + a</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6" name="TextBox 95">
                <a:extLst>
                  <a:ext uri="{FF2B5EF4-FFF2-40B4-BE49-F238E27FC236}">
                    <a16:creationId xmlns:a16="http://schemas.microsoft.com/office/drawing/2014/main" id="{9B3A54EE-EEA5-4AFC-8139-65DF79C7BB51}"/>
                  </a:ext>
                </a:extLst>
              </p:cNvPr>
              <p:cNvSpPr txBox="1"/>
              <p:nvPr/>
            </p:nvSpPr>
            <p:spPr>
              <a:xfrm>
                <a:off x="7715373" y="2705052"/>
                <a:ext cx="1204849" cy="92333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a = Metric Additive Effect</a:t>
                </a:r>
              </a:p>
            </p:txBody>
          </p:sp>
          <p:sp>
            <p:nvSpPr>
              <p:cNvPr id="97" name="TextBox 96">
                <a:extLst>
                  <a:ext uri="{FF2B5EF4-FFF2-40B4-BE49-F238E27FC236}">
                    <a16:creationId xmlns:a16="http://schemas.microsoft.com/office/drawing/2014/main" id="{F483DFD9-7F80-462C-8CD0-7EE5316407F9}"/>
                  </a:ext>
                </a:extLst>
              </p:cNvPr>
              <p:cNvSpPr txBox="1"/>
              <p:nvPr/>
            </p:nvSpPr>
            <p:spPr>
              <a:xfrm>
                <a:off x="4156947" y="2927792"/>
                <a:ext cx="1377771" cy="92333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d = Metric Dominance Effect</a:t>
                </a:r>
              </a:p>
            </p:txBody>
          </p:sp>
          <p:sp>
            <p:nvSpPr>
              <p:cNvPr id="98" name="TextBox 97">
                <a:extLst>
                  <a:ext uri="{FF2B5EF4-FFF2-40B4-BE49-F238E27FC236}">
                    <a16:creationId xmlns:a16="http://schemas.microsoft.com/office/drawing/2014/main" id="{8E68DAAA-79B0-4CF6-A0EE-0BB814F1CCE8}"/>
                  </a:ext>
                </a:extLst>
              </p:cNvPr>
              <p:cNvSpPr txBox="1"/>
              <p:nvPr/>
            </p:nvSpPr>
            <p:spPr>
              <a:xfrm>
                <a:off x="7708737" y="4408597"/>
                <a:ext cx="1196424" cy="923330"/>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a = Metric Additive  Effect</a:t>
                </a:r>
              </a:p>
            </p:txBody>
          </p:sp>
          <p:sp>
            <p:nvSpPr>
              <p:cNvPr id="99" name="Right Brace 98">
                <a:extLst>
                  <a:ext uri="{FF2B5EF4-FFF2-40B4-BE49-F238E27FC236}">
                    <a16:creationId xmlns:a16="http://schemas.microsoft.com/office/drawing/2014/main" id="{6C8BA051-E6B2-41BA-A356-80D20BF43728}"/>
                  </a:ext>
                </a:extLst>
              </p:cNvPr>
              <p:cNvSpPr>
                <a:spLocks/>
              </p:cNvSpPr>
              <p:nvPr/>
            </p:nvSpPr>
            <p:spPr bwMode="auto">
              <a:xfrm>
                <a:off x="7385332" y="4048147"/>
                <a:ext cx="254000" cy="1705863"/>
              </a:xfrm>
              <a:prstGeom prst="rightBrace">
                <a:avLst>
                  <a:gd name="adj1" fmla="val 53333"/>
                  <a:gd name="adj2" fmla="val 50000"/>
                </a:avLst>
              </a:prstGeom>
              <a:noFill/>
              <a:ln w="12700">
                <a:solidFill>
                  <a:schemeClr val="bg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00" name="TextBox 99">
                <a:extLst>
                  <a:ext uri="{FF2B5EF4-FFF2-40B4-BE49-F238E27FC236}">
                    <a16:creationId xmlns:a16="http://schemas.microsoft.com/office/drawing/2014/main" id="{A618BF4A-1257-4222-9F1A-23E990301BEC}"/>
                  </a:ext>
                </a:extLst>
              </p:cNvPr>
              <p:cNvSpPr txBox="1"/>
              <p:nvPr/>
            </p:nvSpPr>
            <p:spPr>
              <a:xfrm>
                <a:off x="4246043" y="4687749"/>
                <a:ext cx="368399" cy="369332"/>
              </a:xfrm>
              <a:prstGeom prst="rect">
                <a:avLst/>
              </a:prstGeom>
              <a:solidFill>
                <a:schemeClr val="bg1"/>
              </a:solidFill>
              <a:ln w="12700">
                <a:solidFill>
                  <a:schemeClr val="tx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101" name="Right Brace 100">
                <a:extLst>
                  <a:ext uri="{FF2B5EF4-FFF2-40B4-BE49-F238E27FC236}">
                    <a16:creationId xmlns:a16="http://schemas.microsoft.com/office/drawing/2014/main" id="{94991FCD-F555-473E-8EEF-66CAD0CB774F}"/>
                  </a:ext>
                </a:extLst>
              </p:cNvPr>
              <p:cNvSpPr>
                <a:spLocks/>
              </p:cNvSpPr>
              <p:nvPr/>
            </p:nvSpPr>
            <p:spPr bwMode="auto">
              <a:xfrm>
                <a:off x="7362048" y="2254526"/>
                <a:ext cx="254000" cy="1789464"/>
              </a:xfrm>
              <a:prstGeom prst="rightBrace">
                <a:avLst>
                  <a:gd name="adj1" fmla="val 57083"/>
                  <a:gd name="adj2" fmla="val 50000"/>
                </a:avLst>
              </a:prstGeom>
              <a:noFill/>
              <a:ln w="12700">
                <a:solidFill>
                  <a:schemeClr val="bg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102" name="Straight Connector 101">
                <a:extLst>
                  <a:ext uri="{FF2B5EF4-FFF2-40B4-BE49-F238E27FC236}">
                    <a16:creationId xmlns:a16="http://schemas.microsoft.com/office/drawing/2014/main" id="{A7BEDD30-494C-497B-8890-2B87B22FDAFB}"/>
                  </a:ext>
                </a:extLst>
              </p:cNvPr>
              <p:cNvCxnSpPr>
                <a:stCxn id="62" idx="0"/>
                <a:endCxn id="60" idx="0"/>
              </p:cNvCxnSpPr>
              <p:nvPr/>
            </p:nvCxnSpPr>
            <p:spPr>
              <a:xfrm flipH="1">
                <a:off x="4083146" y="2253468"/>
                <a:ext cx="3390534" cy="3509808"/>
              </a:xfrm>
              <a:prstGeom prst="line">
                <a:avLst/>
              </a:prstGeom>
              <a:ln>
                <a:solidFill>
                  <a:schemeClr val="tx1">
                    <a:lumMod val="50000"/>
                    <a:lumOff val="50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cxnSp>
        <p:nvCxnSpPr>
          <p:cNvPr id="104" name="Straight Connector 103">
            <a:extLst>
              <a:ext uri="{FF2B5EF4-FFF2-40B4-BE49-F238E27FC236}">
                <a16:creationId xmlns:a16="http://schemas.microsoft.com/office/drawing/2014/main" id="{0B580826-D156-4B85-A286-EC9FA04C5899}"/>
              </a:ext>
            </a:extLst>
          </p:cNvPr>
          <p:cNvCxnSpPr/>
          <p:nvPr/>
        </p:nvCxnSpPr>
        <p:spPr>
          <a:xfrm>
            <a:off x="943035" y="3885098"/>
            <a:ext cx="3768011" cy="0"/>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516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3000"/>
                                  </p:stCondLst>
                                  <p:childTnLst>
                                    <p:set>
                                      <p:cBhvr>
                                        <p:cTn id="6" dur="1" fill="hold">
                                          <p:stCondLst>
                                            <p:cond delay="0"/>
                                          </p:stCondLst>
                                        </p:cTn>
                                        <p:tgtEl>
                                          <p:spTgt spid="104"/>
                                        </p:tgtEl>
                                        <p:attrNameLst>
                                          <p:attrName>style.visibility</p:attrName>
                                        </p:attrNameLst>
                                      </p:cBhvr>
                                      <p:to>
                                        <p:strVal val="visible"/>
                                      </p:to>
                                    </p:set>
                                    <p:animEffect transition="in" filter="wipe(left)">
                                      <p:cBhvr>
                                        <p:cTn id="7"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Rectangle 201"/>
          <p:cNvSpPr>
            <a:spLocks noChangeArrowheads="1"/>
          </p:cNvSpPr>
          <p:nvPr/>
        </p:nvSpPr>
        <p:spPr bwMode="auto">
          <a:xfrm>
            <a:off x="152400" y="345758"/>
            <a:ext cx="505267"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GB" altLang="en-US" sz="400" b="0" i="0" u="none" strike="noStrike" cap="none" normalizeH="0" baseline="0" dirty="0">
                <a:ln>
                  <a:noFill/>
                </a:ln>
                <a:solidFill>
                  <a:schemeClr val="tx1"/>
                </a:solidFill>
                <a:effectLst/>
              </a:rPr>
            </a:br>
            <a:endParaRPr kumimoji="0" lang="en-GB"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4" name="Rectangle 202"/>
          <p:cNvSpPr>
            <a:spLocks noChangeArrowheads="1"/>
          </p:cNvSpPr>
          <p:nvPr/>
        </p:nvSpPr>
        <p:spPr bwMode="auto">
          <a:xfrm>
            <a:off x="152400" y="882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grpSp>
        <p:nvGrpSpPr>
          <p:cNvPr id="233" name="Group 232"/>
          <p:cNvGrpSpPr/>
          <p:nvPr/>
        </p:nvGrpSpPr>
        <p:grpSpPr>
          <a:xfrm>
            <a:off x="99237" y="1336582"/>
            <a:ext cx="6542568" cy="5376106"/>
            <a:chOff x="99237" y="1336582"/>
            <a:chExt cx="6542568" cy="5376106"/>
          </a:xfrm>
        </p:grpSpPr>
        <p:sp>
          <p:nvSpPr>
            <p:cNvPr id="232" name="Rectangle 231"/>
            <p:cNvSpPr/>
            <p:nvPr/>
          </p:nvSpPr>
          <p:spPr>
            <a:xfrm>
              <a:off x="99237" y="1336582"/>
              <a:ext cx="6542568" cy="537610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31" name="Group 230"/>
            <p:cNvGrpSpPr/>
            <p:nvPr/>
          </p:nvGrpSpPr>
          <p:grpSpPr>
            <a:xfrm>
              <a:off x="239614" y="1336582"/>
              <a:ext cx="5390717" cy="5316665"/>
              <a:chOff x="2791428" y="1472015"/>
              <a:chExt cx="5390717" cy="5316665"/>
            </a:xfrm>
          </p:grpSpPr>
          <p:cxnSp>
            <p:nvCxnSpPr>
              <p:cNvPr id="206" name="Straight Connector 205"/>
              <p:cNvCxnSpPr/>
              <p:nvPr/>
            </p:nvCxnSpPr>
            <p:spPr>
              <a:xfrm flipH="1" flipV="1">
                <a:off x="3501168" y="4028347"/>
                <a:ext cx="4648822" cy="9459"/>
              </a:xfrm>
              <a:prstGeom prst="line">
                <a:avLst/>
              </a:prstGeom>
              <a:ln w="12700">
                <a:solidFill>
                  <a:schemeClr val="tx1">
                    <a:lumMod val="50000"/>
                    <a:lumOff val="50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p:cNvCxnSpPr>
                <a:cxnSpLocks noChangeShapeType="1"/>
              </p:cNvCxnSpPr>
              <p:nvPr/>
            </p:nvCxnSpPr>
            <p:spPr bwMode="auto">
              <a:xfrm>
                <a:off x="3517678" y="6490420"/>
                <a:ext cx="4664467" cy="10573"/>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7" name="Rectangle 6"/>
              <p:cNvSpPr>
                <a:spLocks noChangeArrowheads="1"/>
              </p:cNvSpPr>
              <p:nvPr/>
            </p:nvSpPr>
            <p:spPr bwMode="auto">
              <a:xfrm>
                <a:off x="3872008" y="5763276"/>
                <a:ext cx="422275" cy="732224"/>
              </a:xfrm>
              <a:prstGeom prst="rect">
                <a:avLst/>
              </a:prstGeom>
              <a:solidFill>
                <a:srgbClr val="FF0000"/>
              </a:solidFill>
              <a:ln w="8255">
                <a:solidFill>
                  <a:srgbClr val="000000"/>
                </a:solidFill>
                <a:miter lim="800000"/>
                <a:headEnd/>
                <a:tailEnd/>
              </a:ln>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5569363" y="3627933"/>
                <a:ext cx="422275" cy="2859184"/>
              </a:xfrm>
              <a:prstGeom prst="rect">
                <a:avLst/>
              </a:prstGeom>
              <a:solidFill>
                <a:srgbClr val="CC00CC"/>
              </a:solidFill>
              <a:ln w="8255">
                <a:solidFill>
                  <a:srgbClr val="000000"/>
                </a:solidFill>
                <a:miter lim="800000"/>
                <a:headEnd/>
                <a:tailEnd/>
              </a:ln>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9" name="Rectangle 8"/>
              <p:cNvSpPr>
                <a:spLocks noChangeArrowheads="1"/>
              </p:cNvSpPr>
              <p:nvPr/>
            </p:nvSpPr>
            <p:spPr bwMode="auto">
              <a:xfrm>
                <a:off x="7262860" y="2253468"/>
                <a:ext cx="421640" cy="4258227"/>
              </a:xfrm>
              <a:prstGeom prst="rect">
                <a:avLst/>
              </a:prstGeom>
              <a:solidFill>
                <a:srgbClr val="0000FF"/>
              </a:solidFill>
              <a:ln w="8255">
                <a:solidFill>
                  <a:srgbClr val="000000"/>
                </a:solidFill>
                <a:miter lim="800000"/>
                <a:headEnd/>
                <a:tailEnd/>
              </a:ln>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10" name="Straight Connector 9"/>
              <p:cNvCxnSpPr>
                <a:cxnSpLocks noChangeShapeType="1"/>
              </p:cNvCxnSpPr>
              <p:nvPr/>
            </p:nvCxnSpPr>
            <p:spPr bwMode="auto">
              <a:xfrm flipV="1">
                <a:off x="3517678" y="5998295"/>
                <a:ext cx="635" cy="483870"/>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1" name="Straight Connector 10"/>
              <p:cNvCxnSpPr>
                <a:cxnSpLocks noChangeShapeType="1"/>
              </p:cNvCxnSpPr>
              <p:nvPr/>
            </p:nvCxnSpPr>
            <p:spPr bwMode="auto">
              <a:xfrm flipV="1">
                <a:off x="3516408" y="5982420"/>
                <a:ext cx="51435" cy="24130"/>
              </a:xfrm>
              <a:prstGeom prst="line">
                <a:avLst/>
              </a:prstGeom>
              <a:noFill/>
              <a:ln w="28575">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flipH="1" flipV="1">
                <a:off x="3461163" y="5961465"/>
                <a:ext cx="99695" cy="22225"/>
              </a:xfrm>
              <a:prstGeom prst="line">
                <a:avLst/>
              </a:prstGeom>
              <a:noFill/>
              <a:ln w="28575">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3" name="Straight Connector 12"/>
              <p:cNvCxnSpPr>
                <a:cxnSpLocks noChangeShapeType="1"/>
              </p:cNvCxnSpPr>
              <p:nvPr/>
            </p:nvCxnSpPr>
            <p:spPr bwMode="auto">
              <a:xfrm flipV="1">
                <a:off x="3469418" y="5928445"/>
                <a:ext cx="46990" cy="24765"/>
              </a:xfrm>
              <a:prstGeom prst="line">
                <a:avLst/>
              </a:prstGeom>
              <a:noFill/>
              <a:ln w="28575">
                <a:solidFill>
                  <a:schemeClr val="tx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4" name="Straight Connector 13"/>
              <p:cNvCxnSpPr>
                <a:cxnSpLocks noChangeShapeType="1"/>
              </p:cNvCxnSpPr>
              <p:nvPr/>
            </p:nvCxnSpPr>
            <p:spPr bwMode="auto">
              <a:xfrm flipV="1">
                <a:off x="3516408" y="2096855"/>
                <a:ext cx="635" cy="3713480"/>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49" name="Straight Connector 148"/>
              <p:cNvCxnSpPr>
                <a:cxnSpLocks noChangeShapeType="1"/>
              </p:cNvCxnSpPr>
              <p:nvPr/>
            </p:nvCxnSpPr>
            <p:spPr bwMode="auto">
              <a:xfrm>
                <a:off x="5978303" y="5645870"/>
                <a:ext cx="21590" cy="635"/>
              </a:xfrm>
              <a:prstGeom prst="line">
                <a:avLst/>
              </a:prstGeom>
              <a:noFill/>
              <a:ln w="8255">
                <a:solidFill>
                  <a:srgbClr val="000000"/>
                </a:solidFill>
                <a:prstDash val="sysDash"/>
                <a:round/>
                <a:headEnd/>
                <a:tailEnd/>
              </a:ln>
              <a:extLst>
                <a:ext uri="{909E8E84-426E-40DD-AFC4-6F175D3DCCD1}">
                  <a14:hiddenFill xmlns:a14="http://schemas.microsoft.com/office/drawing/2010/main">
                    <a:noFill/>
                  </a14:hiddenFill>
                </a:ext>
              </a:extLst>
            </p:spPr>
          </p:cxnSp>
          <p:sp>
            <p:nvSpPr>
              <p:cNvPr id="156" name="Freeform 155"/>
              <p:cNvSpPr>
                <a:spLocks/>
              </p:cNvSpPr>
              <p:nvPr/>
            </p:nvSpPr>
            <p:spPr bwMode="auto">
              <a:xfrm>
                <a:off x="3458623" y="5757025"/>
                <a:ext cx="44450" cy="635"/>
              </a:xfrm>
              <a:custGeom>
                <a:avLst/>
                <a:gdLst>
                  <a:gd name="T0" fmla="*/ 38 w 38"/>
                  <a:gd name="T1" fmla="*/ 18 w 38"/>
                  <a:gd name="T2" fmla="*/ 0 w 38"/>
                </a:gdLst>
                <a:ahLst/>
                <a:cxnLst>
                  <a:cxn ang="0">
                    <a:pos x="T0" y="0"/>
                  </a:cxn>
                  <a:cxn ang="0">
                    <a:pos x="T1" y="0"/>
                  </a:cxn>
                  <a:cxn ang="0">
                    <a:pos x="T2" y="0"/>
                  </a:cxn>
                </a:cxnLst>
                <a:rect l="0" t="0" r="r" b="b"/>
                <a:pathLst>
                  <a:path w="38">
                    <a:moveTo>
                      <a:pt x="38" y="0"/>
                    </a:moveTo>
                    <a:lnTo>
                      <a:pt x="18" y="0"/>
                    </a:lnTo>
                    <a:lnTo>
                      <a:pt x="0" y="0"/>
                    </a:lnTo>
                  </a:path>
                </a:pathLst>
              </a:custGeom>
              <a:noFill/>
              <a:ln w="28575">
                <a:solidFill>
                  <a:srgbClr val="FF0000"/>
                </a:solidFill>
                <a:prstDash val="sysDash"/>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157" name="Straight Connector 156"/>
              <p:cNvCxnSpPr>
                <a:cxnSpLocks noChangeShapeType="1"/>
              </p:cNvCxnSpPr>
              <p:nvPr/>
            </p:nvCxnSpPr>
            <p:spPr bwMode="auto">
              <a:xfrm>
                <a:off x="3425655" y="5758653"/>
                <a:ext cx="71120" cy="635"/>
              </a:xfrm>
              <a:prstGeom prst="line">
                <a:avLst/>
              </a:prstGeom>
              <a:noFill/>
              <a:ln w="28575">
                <a:solidFill>
                  <a:srgbClr val="FF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158" name="Straight Connector 157"/>
              <p:cNvCxnSpPr>
                <a:cxnSpLocks noChangeShapeType="1"/>
              </p:cNvCxnSpPr>
              <p:nvPr/>
            </p:nvCxnSpPr>
            <p:spPr bwMode="auto">
              <a:xfrm flipH="1">
                <a:off x="3431318" y="6490420"/>
                <a:ext cx="85090" cy="635"/>
              </a:xfrm>
              <a:prstGeom prst="line">
                <a:avLst/>
              </a:prstGeom>
              <a:noFill/>
              <a:ln w="8255">
                <a:solidFill>
                  <a:srgbClr val="000000"/>
                </a:solidFill>
                <a:round/>
                <a:headEnd/>
                <a:tailEnd/>
              </a:ln>
              <a:extLst>
                <a:ext uri="{909E8E84-426E-40DD-AFC4-6F175D3DCCD1}">
                  <a14:hiddenFill xmlns:a14="http://schemas.microsoft.com/office/drawing/2010/main">
                    <a:noFill/>
                  </a14:hiddenFill>
                </a:ext>
              </a:extLst>
            </p:spPr>
          </p:cxnSp>
          <p:sp>
            <p:nvSpPr>
              <p:cNvPr id="165" name="Rectangle 173"/>
              <p:cNvSpPr>
                <a:spLocks noChangeArrowheads="1"/>
              </p:cNvSpPr>
              <p:nvPr/>
            </p:nvSpPr>
            <p:spPr bwMode="auto">
              <a:xfrm>
                <a:off x="3236562" y="3837707"/>
                <a:ext cx="18256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67" name="Rectangle 8"/>
              <p:cNvSpPr>
                <a:spLocks noChangeArrowheads="1"/>
              </p:cNvSpPr>
              <p:nvPr/>
            </p:nvSpPr>
            <p:spPr bwMode="auto">
              <a:xfrm>
                <a:off x="2838194" y="3462389"/>
                <a:ext cx="59513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 + </a:t>
                </a:r>
                <a:r>
                  <a:rPr kumimoji="0" lang="en-GB" altLang="en-US" b="0" i="0" u="none" strike="noStrike" cap="none" normalizeH="0" baseline="0" dirty="0">
                    <a:ln>
                      <a:noFill/>
                    </a:ln>
                    <a:solidFill>
                      <a:srgbClr val="CC00CC"/>
                    </a:solidFill>
                    <a:effectLst/>
                    <a:latin typeface="Arial" panose="020B0604020202020204" pitchFamily="34" charset="0"/>
                    <a:ea typeface="Times New Roman" panose="02020603050405020304" pitchFamily="18" charset="0"/>
                    <a:cs typeface="Arial" panose="020B0604020202020204" pitchFamily="34" charset="0"/>
                  </a:rPr>
                  <a:t>d</a:t>
                </a:r>
                <a:endParaRPr kumimoji="0" lang="en-GB" altLang="en-US" b="0" i="0" u="none" strike="noStrike" cap="none" normalizeH="0" baseline="0" dirty="0">
                  <a:ln>
                    <a:noFill/>
                  </a:ln>
                  <a:solidFill>
                    <a:srgbClr val="CC00CC"/>
                  </a:solidFill>
                  <a:effectLst/>
                  <a:latin typeface="Arial" panose="020B0604020202020204" pitchFamily="34" charset="0"/>
                  <a:cs typeface="Arial" panose="020B0604020202020204" pitchFamily="34" charset="0"/>
                </a:endParaRPr>
              </a:p>
            </p:txBody>
          </p:sp>
          <p:sp>
            <p:nvSpPr>
              <p:cNvPr id="168" name="Rectangle 167"/>
              <p:cNvSpPr>
                <a:spLocks noChangeArrowheads="1"/>
              </p:cNvSpPr>
              <p:nvPr/>
            </p:nvSpPr>
            <p:spPr bwMode="auto">
              <a:xfrm>
                <a:off x="2873153" y="6261185"/>
                <a:ext cx="320675" cy="3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69" name="Rectangle 176"/>
              <p:cNvSpPr>
                <a:spLocks noChangeArrowheads="1"/>
              </p:cNvSpPr>
              <p:nvPr/>
            </p:nvSpPr>
            <p:spPr bwMode="auto">
              <a:xfrm>
                <a:off x="3170343" y="6319371"/>
                <a:ext cx="1841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70" name="Rectangle 169"/>
              <p:cNvSpPr>
                <a:spLocks noChangeArrowheads="1"/>
              </p:cNvSpPr>
              <p:nvPr/>
            </p:nvSpPr>
            <p:spPr bwMode="auto">
              <a:xfrm>
                <a:off x="3831368" y="6411968"/>
                <a:ext cx="511810" cy="3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73" name="Rectangle 172"/>
              <p:cNvSpPr>
                <a:spLocks noChangeArrowheads="1"/>
              </p:cNvSpPr>
              <p:nvPr/>
            </p:nvSpPr>
            <p:spPr bwMode="auto">
              <a:xfrm>
                <a:off x="3129058" y="1472015"/>
                <a:ext cx="1533525" cy="58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76" name="Rectangle 175"/>
              <p:cNvSpPr>
                <a:spLocks noChangeArrowheads="1"/>
              </p:cNvSpPr>
              <p:nvPr/>
            </p:nvSpPr>
            <p:spPr bwMode="auto">
              <a:xfrm>
                <a:off x="5491258" y="6411968"/>
                <a:ext cx="512445" cy="3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77" name="Rectangle 183"/>
              <p:cNvSpPr>
                <a:spLocks noChangeArrowheads="1"/>
              </p:cNvSpPr>
              <p:nvPr/>
            </p:nvSpPr>
            <p:spPr bwMode="auto">
              <a:xfrm>
                <a:off x="4669251" y="5494740"/>
                <a:ext cx="1317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78" name="Rectangle 184"/>
              <p:cNvSpPr>
                <a:spLocks noChangeArrowheads="1"/>
              </p:cNvSpPr>
              <p:nvPr/>
            </p:nvSpPr>
            <p:spPr bwMode="auto">
              <a:xfrm>
                <a:off x="5619688" y="6496580"/>
                <a:ext cx="3381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CC00CC"/>
                    </a:solidFill>
                    <a:effectLst/>
                    <a:latin typeface="Arial" panose="020B0604020202020204" pitchFamily="34" charset="0"/>
                    <a:ea typeface="Times New Roman" panose="02020603050405020304" pitchFamily="18" charset="0"/>
                    <a:cs typeface="Arial" panose="020B0604020202020204" pitchFamily="34" charset="0"/>
                  </a:rPr>
                  <a:t>Aa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CC00CC"/>
                  </a:solidFill>
                  <a:effectLst/>
                  <a:latin typeface="Arial" panose="020B0604020202020204" pitchFamily="34" charset="0"/>
                  <a:cs typeface="Arial" panose="020B0604020202020204" pitchFamily="34" charset="0"/>
                </a:endParaRPr>
              </a:p>
            </p:txBody>
          </p:sp>
          <p:sp>
            <p:nvSpPr>
              <p:cNvPr id="179" name="Rectangle 178"/>
              <p:cNvSpPr>
                <a:spLocks noChangeArrowheads="1"/>
              </p:cNvSpPr>
              <p:nvPr/>
            </p:nvSpPr>
            <p:spPr bwMode="auto">
              <a:xfrm>
                <a:off x="7215918" y="6411968"/>
                <a:ext cx="511810" cy="33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80" name="Rectangle 186"/>
              <p:cNvSpPr>
                <a:spLocks noChangeArrowheads="1"/>
              </p:cNvSpPr>
              <p:nvPr/>
            </p:nvSpPr>
            <p:spPr bwMode="auto">
              <a:xfrm>
                <a:off x="6393276" y="5494740"/>
                <a:ext cx="1317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81" name="Rectangle 187"/>
              <p:cNvSpPr>
                <a:spLocks noChangeArrowheads="1"/>
              </p:cNvSpPr>
              <p:nvPr/>
            </p:nvSpPr>
            <p:spPr bwMode="auto">
              <a:xfrm>
                <a:off x="7323233" y="6474335"/>
                <a:ext cx="39687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0000FF"/>
                    </a:solidFill>
                    <a:effectLst/>
                    <a:latin typeface="Arial" panose="020B0604020202020204" pitchFamily="34" charset="0"/>
                    <a:ea typeface="Times New Roman" panose="02020603050405020304" pitchFamily="18" charset="0"/>
                    <a:cs typeface="Arial" panose="020B0604020202020204" pitchFamily="34" charset="0"/>
                  </a:rPr>
                  <a:t>AA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0000FF"/>
                  </a:solidFill>
                  <a:effectLst/>
                  <a:latin typeface="Arial" panose="020B0604020202020204" pitchFamily="34" charset="0"/>
                  <a:cs typeface="Arial" panose="020B0604020202020204" pitchFamily="34" charset="0"/>
                </a:endParaRPr>
              </a:p>
            </p:txBody>
          </p:sp>
          <p:sp>
            <p:nvSpPr>
              <p:cNvPr id="184" name="Right Brace 183"/>
              <p:cNvSpPr>
                <a:spLocks/>
              </p:cNvSpPr>
              <p:nvPr/>
            </p:nvSpPr>
            <p:spPr bwMode="auto">
              <a:xfrm flipH="1">
                <a:off x="5576811" y="3639040"/>
                <a:ext cx="310846" cy="389306"/>
              </a:xfrm>
              <a:prstGeom prst="rightBrace">
                <a:avLst>
                  <a:gd name="adj1" fmla="val 48148"/>
                  <a:gd name="adj2" fmla="val 49117"/>
                </a:avLst>
              </a:prstGeom>
              <a:noFill/>
              <a:ln w="12700">
                <a:solidFill>
                  <a:schemeClr val="bg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86" name="Right Brace 185"/>
              <p:cNvSpPr>
                <a:spLocks/>
              </p:cNvSpPr>
              <p:nvPr/>
            </p:nvSpPr>
            <p:spPr bwMode="auto">
              <a:xfrm>
                <a:off x="3968892" y="4023444"/>
                <a:ext cx="254000" cy="1732491"/>
              </a:xfrm>
              <a:prstGeom prst="rightBrace">
                <a:avLst>
                  <a:gd name="adj1" fmla="val 53333"/>
                  <a:gd name="adj2" fmla="val 50000"/>
                </a:avLst>
              </a:prstGeom>
              <a:noFill/>
              <a:ln w="12700">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sp>
            <p:nvSpPr>
              <p:cNvPr id="198" name="Rectangle 184"/>
              <p:cNvSpPr>
                <a:spLocks noChangeArrowheads="1"/>
              </p:cNvSpPr>
              <p:nvPr/>
            </p:nvSpPr>
            <p:spPr bwMode="auto">
              <a:xfrm>
                <a:off x="3924078" y="6486263"/>
                <a:ext cx="338137"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b="1" dirty="0">
                    <a:solidFill>
                      <a:srgbClr val="FF0000"/>
                    </a:solidFill>
                    <a:latin typeface="Arial" panose="020B0604020202020204" pitchFamily="34" charset="0"/>
                    <a:ea typeface="Times New Roman" panose="02020603050405020304" pitchFamily="18" charset="0"/>
                    <a:cs typeface="Arial" panose="020B0604020202020204" pitchFamily="34" charset="0"/>
                  </a:rPr>
                  <a:t>a</a:t>
                </a:r>
                <a:r>
                  <a:rPr kumimoji="0" lang="en-GB" altLang="en-US" b="1" i="0" u="none" strike="noStrike" cap="none" normalizeH="0" baseline="0" dirty="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b="1" i="0" u="none" strike="noStrike" cap="none" normalizeH="0" baseline="0" dirty="0">
                  <a:ln>
                    <a:noFill/>
                  </a:ln>
                  <a:solidFill>
                    <a:srgbClr val="CC00CC"/>
                  </a:solidFill>
                  <a:effectLst/>
                  <a:latin typeface="Arial" panose="020B0604020202020204" pitchFamily="34" charset="0"/>
                  <a:cs typeface="Arial" panose="020B0604020202020204" pitchFamily="34" charset="0"/>
                </a:endParaRPr>
              </a:p>
            </p:txBody>
          </p:sp>
          <p:sp>
            <p:nvSpPr>
              <p:cNvPr id="199" name="TextBox 198"/>
              <p:cNvSpPr txBox="1"/>
              <p:nvPr/>
            </p:nvSpPr>
            <p:spPr>
              <a:xfrm>
                <a:off x="3665315" y="1612742"/>
                <a:ext cx="40338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Metric model of the genotypic value</a:t>
                </a:r>
              </a:p>
            </p:txBody>
          </p:sp>
          <p:cxnSp>
            <p:nvCxnSpPr>
              <p:cNvPr id="201" name="Straight Connector 200"/>
              <p:cNvCxnSpPr/>
              <p:nvPr/>
            </p:nvCxnSpPr>
            <p:spPr>
              <a:xfrm flipH="1" flipV="1">
                <a:off x="3515583" y="2255574"/>
                <a:ext cx="4634407" cy="13134"/>
              </a:xfrm>
              <a:prstGeom prst="line">
                <a:avLst/>
              </a:prstGeom>
              <a:ln w="1270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7" name="Straight Connector 206"/>
              <p:cNvCxnSpPr>
                <a:cxnSpLocks noChangeShapeType="1"/>
              </p:cNvCxnSpPr>
              <p:nvPr/>
            </p:nvCxnSpPr>
            <p:spPr bwMode="auto">
              <a:xfrm flipH="1">
                <a:off x="3372589" y="5754723"/>
                <a:ext cx="4777401" cy="13608"/>
              </a:xfrm>
              <a:prstGeom prst="line">
                <a:avLst/>
              </a:prstGeom>
              <a:noFill/>
              <a:ln w="9525">
                <a:solidFill>
                  <a:srgbClr val="FF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12" name="Straight Connector 211"/>
              <p:cNvCxnSpPr>
                <a:cxnSpLocks noChangeShapeType="1"/>
              </p:cNvCxnSpPr>
              <p:nvPr/>
            </p:nvCxnSpPr>
            <p:spPr bwMode="auto">
              <a:xfrm>
                <a:off x="3423729" y="4020531"/>
                <a:ext cx="71120" cy="635"/>
              </a:xfrm>
              <a:prstGeom prst="line">
                <a:avLst/>
              </a:prstGeom>
              <a:noFill/>
              <a:ln w="28575">
                <a:solidFill>
                  <a:schemeClr val="tx1">
                    <a:lumMod val="50000"/>
                    <a:lumOff val="50000"/>
                  </a:schemeClr>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13" name="Straight Connector 212"/>
              <p:cNvCxnSpPr>
                <a:cxnSpLocks noChangeShapeType="1"/>
              </p:cNvCxnSpPr>
              <p:nvPr/>
            </p:nvCxnSpPr>
            <p:spPr bwMode="auto">
              <a:xfrm>
                <a:off x="3452667" y="3627433"/>
                <a:ext cx="108000" cy="635"/>
              </a:xfrm>
              <a:prstGeom prst="line">
                <a:avLst/>
              </a:prstGeom>
              <a:noFill/>
              <a:ln w="28575">
                <a:solidFill>
                  <a:srgbClr val="CC00CC"/>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cxnSp>
            <p:nvCxnSpPr>
              <p:cNvPr id="214" name="Straight Connector 213"/>
              <p:cNvCxnSpPr>
                <a:cxnSpLocks noChangeShapeType="1"/>
              </p:cNvCxnSpPr>
              <p:nvPr/>
            </p:nvCxnSpPr>
            <p:spPr bwMode="auto">
              <a:xfrm>
                <a:off x="3450741" y="2253468"/>
                <a:ext cx="71120" cy="635"/>
              </a:xfrm>
              <a:prstGeom prst="line">
                <a:avLst/>
              </a:prstGeom>
              <a:noFill/>
              <a:ln w="28575">
                <a:solidFill>
                  <a:srgbClr val="0000FF"/>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215" name="Rectangle 8"/>
              <p:cNvSpPr>
                <a:spLocks noChangeArrowheads="1"/>
              </p:cNvSpPr>
              <p:nvPr/>
            </p:nvSpPr>
            <p:spPr bwMode="auto">
              <a:xfrm>
                <a:off x="2843518" y="5595228"/>
                <a:ext cx="59513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 - a</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16" name="Rectangle 8"/>
              <p:cNvSpPr>
                <a:spLocks noChangeArrowheads="1"/>
              </p:cNvSpPr>
              <p:nvPr/>
            </p:nvSpPr>
            <p:spPr bwMode="auto">
              <a:xfrm>
                <a:off x="2791428" y="2105274"/>
                <a:ext cx="595133"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cs typeface="Arial" panose="020B0604020202020204" pitchFamily="34" charset="0"/>
                  </a:rPr>
                  <a:t>c + a</a:t>
                </a:r>
                <a:endParaRPr kumimoji="0" lang="en-GB" altLang="en-US"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18" name="TextBox 217"/>
              <p:cNvSpPr txBox="1"/>
              <p:nvPr/>
            </p:nvSpPr>
            <p:spPr>
              <a:xfrm>
                <a:off x="4441663" y="3630574"/>
                <a:ext cx="1098358" cy="369332"/>
              </a:xfrm>
              <a:prstGeom prst="rect">
                <a:avLst/>
              </a:prstGeom>
              <a:solidFill>
                <a:schemeClr val="bg1"/>
              </a:solidFill>
              <a:ln w="12700">
                <a:noFill/>
              </a:ln>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solidFill>
                      <a:srgbClr val="CC00CC"/>
                    </a:solidFill>
                  </a:rPr>
                  <a:t>d=0.04% </a:t>
                </a:r>
              </a:p>
            </p:txBody>
          </p:sp>
          <p:sp>
            <p:nvSpPr>
              <p:cNvPr id="229" name="TextBox 228"/>
              <p:cNvSpPr txBox="1"/>
              <p:nvPr/>
            </p:nvSpPr>
            <p:spPr>
              <a:xfrm>
                <a:off x="4246044" y="4687749"/>
                <a:ext cx="929936" cy="369332"/>
              </a:xfrm>
              <a:prstGeom prst="rect">
                <a:avLst/>
              </a:prstGeom>
              <a:solidFill>
                <a:schemeClr val="bg1"/>
              </a:solidFill>
              <a:ln w="12700">
                <a:noFill/>
              </a:ln>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a</a:t>
                </a:r>
              </a:p>
            </p:txBody>
          </p:sp>
          <p:sp>
            <p:nvSpPr>
              <p:cNvPr id="188" name="Right Brace 187"/>
              <p:cNvSpPr>
                <a:spLocks/>
              </p:cNvSpPr>
              <p:nvPr/>
            </p:nvSpPr>
            <p:spPr bwMode="auto">
              <a:xfrm flipH="1">
                <a:off x="7242593" y="2244813"/>
                <a:ext cx="319692" cy="1789464"/>
              </a:xfrm>
              <a:prstGeom prst="rightBrace">
                <a:avLst>
                  <a:gd name="adj1" fmla="val 57083"/>
                  <a:gd name="adj2" fmla="val 50000"/>
                </a:avLst>
              </a:prstGeom>
              <a:noFill/>
              <a:ln w="12700">
                <a:solidFill>
                  <a:schemeClr val="bg1"/>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dirty="0">
                  <a:latin typeface="Arial" panose="020B0604020202020204" pitchFamily="34" charset="0"/>
                  <a:cs typeface="Arial" panose="020B0604020202020204" pitchFamily="34" charset="0"/>
                </a:endParaRPr>
              </a:p>
            </p:txBody>
          </p:sp>
          <p:cxnSp>
            <p:nvCxnSpPr>
              <p:cNvPr id="210" name="Straight Connector 209"/>
              <p:cNvCxnSpPr>
                <a:stCxn id="9" idx="0"/>
                <a:endCxn id="7" idx="0"/>
              </p:cNvCxnSpPr>
              <p:nvPr/>
            </p:nvCxnSpPr>
            <p:spPr>
              <a:xfrm flipH="1">
                <a:off x="4083146" y="2253468"/>
                <a:ext cx="3390534" cy="3509808"/>
              </a:xfrm>
              <a:prstGeom prst="line">
                <a:avLst/>
              </a:prstGeom>
              <a:ln>
                <a:solidFill>
                  <a:schemeClr val="tx1">
                    <a:lumMod val="50000"/>
                    <a:lumOff val="50000"/>
                  </a:schemeClr>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7" name="TextBox 216"/>
              <p:cNvSpPr txBox="1"/>
              <p:nvPr/>
            </p:nvSpPr>
            <p:spPr>
              <a:xfrm>
                <a:off x="6052781" y="2957295"/>
                <a:ext cx="1166341" cy="369332"/>
              </a:xfrm>
              <a:prstGeom prst="rect">
                <a:avLst/>
              </a:prstGeom>
              <a:solidFill>
                <a:schemeClr val="bg1"/>
              </a:solidFill>
              <a:ln w="12700">
                <a:noFill/>
              </a:ln>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a=0.24%</a:t>
                </a:r>
              </a:p>
            </p:txBody>
          </p:sp>
          <p:cxnSp>
            <p:nvCxnSpPr>
              <p:cNvPr id="191" name="Straight Connector 190"/>
              <p:cNvCxnSpPr>
                <a:cxnSpLocks noChangeShapeType="1"/>
              </p:cNvCxnSpPr>
              <p:nvPr/>
            </p:nvCxnSpPr>
            <p:spPr bwMode="auto">
              <a:xfrm flipH="1" flipV="1">
                <a:off x="3499634" y="3626740"/>
                <a:ext cx="4650356" cy="5238"/>
              </a:xfrm>
              <a:prstGeom prst="line">
                <a:avLst/>
              </a:prstGeom>
              <a:noFill/>
              <a:ln w="9525">
                <a:solidFill>
                  <a:srgbClr val="CC00CC"/>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grpSp>
      </p:grpSp>
      <p:sp>
        <p:nvSpPr>
          <p:cNvPr id="234" name="TextBox 233"/>
          <p:cNvSpPr txBox="1"/>
          <p:nvPr/>
        </p:nvSpPr>
        <p:spPr>
          <a:xfrm>
            <a:off x="66156" y="45972"/>
            <a:ext cx="12081571" cy="110799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Models for the Genotypic value. </a:t>
            </a:r>
            <a:r>
              <a:rPr lang="en-GB" sz="2400" dirty="0">
                <a:solidFill>
                  <a:srgbClr val="0000FF"/>
                </a:solidFill>
                <a:latin typeface="Arial" panose="020B0604020202020204" pitchFamily="34" charset="0"/>
                <a:cs typeface="Arial" panose="020B0604020202020204" pitchFamily="34" charset="0"/>
              </a:rPr>
              <a:t>Gene actio</a:t>
            </a:r>
            <a:r>
              <a:rPr lang="en-GB" sz="2400" dirty="0">
                <a:latin typeface="Arial" panose="020B0604020202020204" pitchFamily="34" charset="0"/>
                <a:cs typeface="Arial" panose="020B0604020202020204" pitchFamily="34" charset="0"/>
              </a:rPr>
              <a:t>n (</a:t>
            </a:r>
            <a:r>
              <a:rPr lang="en-GB" sz="2400" i="1" dirty="0" err="1">
                <a:latin typeface="Arial" panose="020B0604020202020204" pitchFamily="34" charset="0"/>
                <a:cs typeface="Arial" panose="020B0604020202020204" pitchFamily="34" charset="0"/>
              </a:rPr>
              <a:t>Genwirkungsweise</a:t>
            </a:r>
            <a:r>
              <a:rPr lang="en-GB" sz="2400" dirty="0">
                <a:latin typeface="Arial" panose="020B0604020202020204" pitchFamily="34" charset="0"/>
                <a:cs typeface="Arial" panose="020B0604020202020204" pitchFamily="34" charset="0"/>
              </a:rPr>
              <a:t>) of the ‚wild‘-type </a:t>
            </a:r>
            <a:r>
              <a:rPr lang="en-GB" sz="2400" dirty="0" err="1">
                <a:latin typeface="Arial" panose="020B0604020202020204" pitchFamily="34" charset="0"/>
                <a:cs typeface="Arial" panose="020B0604020202020204" pitchFamily="34" charset="0"/>
              </a:rPr>
              <a:t>RibA</a:t>
            </a:r>
            <a:r>
              <a:rPr lang="en-GB" sz="2400" dirty="0">
                <a:latin typeface="Arial" panose="020B0604020202020204" pitchFamily="34" charset="0"/>
                <a:cs typeface="Arial" panose="020B0604020202020204" pitchFamily="34" charset="0"/>
              </a:rPr>
              <a:t> allele and the mutant-type </a:t>
            </a:r>
            <a:r>
              <a:rPr lang="en-GB" sz="2400" dirty="0" err="1">
                <a:latin typeface="Arial" panose="020B0604020202020204" pitchFamily="34" charset="0"/>
                <a:cs typeface="Arial" panose="020B0604020202020204" pitchFamily="34" charset="0"/>
              </a:rPr>
              <a:t>RibA</a:t>
            </a:r>
            <a:r>
              <a:rPr lang="en-GB" sz="2400" dirty="0">
                <a:latin typeface="Arial" panose="020B0604020202020204" pitchFamily="34" charset="0"/>
                <a:cs typeface="Arial" panose="020B0604020202020204" pitchFamily="34" charset="0"/>
              </a:rPr>
              <a:t> allele on the Vicine/Convicine % in </a:t>
            </a:r>
            <a:r>
              <a:rPr lang="en-GB" sz="2400" i="1" dirty="0">
                <a:latin typeface="Arial" panose="020B0604020202020204" pitchFamily="34" charset="0"/>
                <a:cs typeface="Arial" panose="020B0604020202020204" pitchFamily="34" charset="0"/>
              </a:rPr>
              <a:t>V. faba </a:t>
            </a:r>
            <a:r>
              <a:rPr lang="en-GB" sz="2400" dirty="0">
                <a:latin typeface="Arial" panose="020B0604020202020204" pitchFamily="34" charset="0"/>
                <a:cs typeface="Arial" panose="020B0604020202020204" pitchFamily="34" charset="0"/>
              </a:rPr>
              <a:t>seeds.</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See UNPLAB-QuGen:Ch-3[Transition II] at page 5.</a:t>
            </a:r>
            <a:endParaRPr lang="en-GB" sz="2400" dirty="0">
              <a:latin typeface="Arial" panose="020B0604020202020204" pitchFamily="34" charset="0"/>
              <a:cs typeface="Arial" panose="020B0604020202020204" pitchFamily="34" charset="0"/>
            </a:endParaRPr>
          </a:p>
        </p:txBody>
      </p:sp>
      <p:sp>
        <p:nvSpPr>
          <p:cNvPr id="235" name="TextBox 234"/>
          <p:cNvSpPr txBox="1"/>
          <p:nvPr/>
        </p:nvSpPr>
        <p:spPr>
          <a:xfrm>
            <a:off x="6819014" y="1298485"/>
            <a:ext cx="532871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Vicine convicine, an antinutritive seed compound.</a:t>
            </a:r>
          </a:p>
          <a:p>
            <a:r>
              <a:rPr lang="en-GB" dirty="0">
                <a:latin typeface="Arial" panose="020B0604020202020204" pitchFamily="34" charset="0"/>
                <a:cs typeface="Arial" panose="020B0604020202020204" pitchFamily="34" charset="0"/>
              </a:rPr>
              <a:t>Total VC in % seed dry matter </a:t>
            </a:r>
          </a:p>
        </p:txBody>
      </p:sp>
      <p:cxnSp>
        <p:nvCxnSpPr>
          <p:cNvPr id="55" name="Straight Connector 54"/>
          <p:cNvCxnSpPr>
            <a:cxnSpLocks noChangeShapeType="1"/>
          </p:cNvCxnSpPr>
          <p:nvPr/>
        </p:nvCxnSpPr>
        <p:spPr bwMode="auto">
          <a:xfrm flipV="1">
            <a:off x="5598176" y="2010833"/>
            <a:ext cx="1236" cy="4365429"/>
          </a:xfrm>
          <a:prstGeom prst="line">
            <a:avLst/>
          </a:prstGeom>
          <a:noFill/>
          <a:ln w="28575">
            <a:solidFill>
              <a:srgbClr val="000000"/>
            </a:solidFill>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cxnSp>
      <p:sp>
        <p:nvSpPr>
          <p:cNvPr id="19" name="TextBox 18"/>
          <p:cNvSpPr txBox="1"/>
          <p:nvPr/>
        </p:nvSpPr>
        <p:spPr>
          <a:xfrm>
            <a:off x="5584403" y="1440597"/>
            <a:ext cx="66399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V+C</a:t>
            </a:r>
          </a:p>
        </p:txBody>
      </p:sp>
      <p:sp>
        <p:nvSpPr>
          <p:cNvPr id="20" name="TextBox 19"/>
          <p:cNvSpPr txBox="1"/>
          <p:nvPr/>
        </p:nvSpPr>
        <p:spPr>
          <a:xfrm>
            <a:off x="5660453" y="1933869"/>
            <a:ext cx="888514" cy="369332"/>
          </a:xfrm>
          <a:prstGeom prst="rect">
            <a:avLst/>
          </a:prstGeom>
          <a:no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0.50%</a:t>
            </a:r>
          </a:p>
        </p:txBody>
      </p:sp>
      <p:sp>
        <p:nvSpPr>
          <p:cNvPr id="65" name="TextBox 64"/>
          <p:cNvSpPr txBox="1"/>
          <p:nvPr/>
        </p:nvSpPr>
        <p:spPr>
          <a:xfrm>
            <a:off x="5685863" y="3306641"/>
            <a:ext cx="863103" cy="369332"/>
          </a:xfrm>
          <a:prstGeom prst="rect">
            <a:avLst/>
          </a:prstGeom>
          <a:noFill/>
        </p:spPr>
        <p:txBody>
          <a:bodyPr wrap="square" rtlCol="0">
            <a:spAutoFit/>
          </a:bodyPr>
          <a:lstStyle/>
          <a:p>
            <a:r>
              <a:rPr lang="en-GB" dirty="0">
                <a:solidFill>
                  <a:srgbClr val="CC00CC"/>
                </a:solidFill>
                <a:latin typeface="Arial" panose="020B0604020202020204" pitchFamily="34" charset="0"/>
                <a:cs typeface="Arial" panose="020B0604020202020204" pitchFamily="34" charset="0"/>
              </a:rPr>
              <a:t>0.30%</a:t>
            </a:r>
          </a:p>
        </p:txBody>
      </p:sp>
      <p:sp>
        <p:nvSpPr>
          <p:cNvPr id="66" name="TextBox 65"/>
          <p:cNvSpPr txBox="1"/>
          <p:nvPr/>
        </p:nvSpPr>
        <p:spPr>
          <a:xfrm>
            <a:off x="5653950" y="5425213"/>
            <a:ext cx="895015" cy="369332"/>
          </a:xfrm>
          <a:prstGeom prst="rect">
            <a:avLst/>
          </a:prstGeom>
          <a:noFill/>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0.02%</a:t>
            </a:r>
          </a:p>
        </p:txBody>
      </p:sp>
      <p:pic>
        <p:nvPicPr>
          <p:cNvPr id="21" name="Picture 20"/>
          <p:cNvPicPr>
            <a:picLocks noChangeAspect="1"/>
          </p:cNvPicPr>
          <p:nvPr/>
        </p:nvPicPr>
        <p:blipFill>
          <a:blip r:embed="rId2"/>
          <a:stretch>
            <a:fillRect/>
          </a:stretch>
        </p:blipFill>
        <p:spPr>
          <a:xfrm>
            <a:off x="6754731" y="2068634"/>
            <a:ext cx="5364000" cy="1324869"/>
          </a:xfrm>
          <a:prstGeom prst="rect">
            <a:avLst/>
          </a:prstGeom>
          <a:effectLst>
            <a:outerShdw blurRad="50800" dist="38100" dir="2700000" algn="tl" rotWithShape="0">
              <a:prstClr val="black">
                <a:alpha val="40000"/>
              </a:prstClr>
            </a:outerShdw>
          </a:effectLst>
        </p:spPr>
      </p:pic>
      <p:sp>
        <p:nvSpPr>
          <p:cNvPr id="23" name="TextBox 22"/>
          <p:cNvSpPr txBox="1"/>
          <p:nvPr/>
        </p:nvSpPr>
        <p:spPr>
          <a:xfrm>
            <a:off x="6739088" y="3758033"/>
            <a:ext cx="5375916" cy="295465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3,4-dihydroxy-2-butanone 4-phsophate synthase / GTP cyclohydrolase II. A side-function of this enzyme impacts the Vicine-Convicine metabolism.</a:t>
            </a:r>
          </a:p>
          <a:p>
            <a:r>
              <a:rPr lang="en-GB" dirty="0">
                <a:latin typeface="Arial" panose="020B0604020202020204" pitchFamily="34" charset="0"/>
                <a:cs typeface="Arial" panose="020B0604020202020204" pitchFamily="34" charset="0"/>
              </a:rPr>
              <a:t>DOI 10.1038/s41477-021-00950-w</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i="1" dirty="0">
                <a:latin typeface="Arial" panose="020B0604020202020204" pitchFamily="34" charset="0"/>
                <a:cs typeface="Arial" panose="020B0604020202020204" pitchFamily="34" charset="0"/>
              </a:rPr>
              <a:t>c.f.</a:t>
            </a:r>
            <a:r>
              <a:rPr lang="en-GB" dirty="0">
                <a:latin typeface="Arial" panose="020B0604020202020204" pitchFamily="34" charset="0"/>
                <a:cs typeface="Arial" panose="020B0604020202020204" pitchFamily="34" charset="0"/>
              </a:rPr>
              <a:t> Tacke, PhD thesis 2023, Göttingen</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seed content of heterozygous VC1/vc1 types is near to the average of the two homozygous types (0.30% is only slightly &gt; than 0.26%, hence the </a:t>
            </a:r>
            <a:r>
              <a:rPr lang="en-GB" dirty="0">
                <a:solidFill>
                  <a:srgbClr val="CC00CC"/>
                </a:solidFill>
                <a:latin typeface="Arial" panose="020B0604020202020204" pitchFamily="34" charset="0"/>
                <a:cs typeface="Arial" panose="020B0604020202020204" pitchFamily="34" charset="0"/>
              </a:rPr>
              <a:t>dominance effect d </a:t>
            </a:r>
            <a:r>
              <a:rPr lang="en-GB" dirty="0">
                <a:latin typeface="Arial" panose="020B0604020202020204" pitchFamily="34" charset="0"/>
                <a:cs typeface="Arial" panose="020B0604020202020204" pitchFamily="34" charset="0"/>
              </a:rPr>
              <a:t>is rather small).</a:t>
            </a:r>
          </a:p>
        </p:txBody>
      </p:sp>
      <p:cxnSp>
        <p:nvCxnSpPr>
          <p:cNvPr id="25" name="Straight Arrow Connector 24"/>
          <p:cNvCxnSpPr>
            <a:stCxn id="235" idx="1"/>
            <a:endCxn id="19" idx="3"/>
          </p:cNvCxnSpPr>
          <p:nvPr/>
        </p:nvCxnSpPr>
        <p:spPr>
          <a:xfrm flipH="1">
            <a:off x="6248400" y="1621651"/>
            <a:ext cx="570614" cy="3612"/>
          </a:xfrm>
          <a:prstGeom prst="straightConnector1">
            <a:avLst/>
          </a:prstGeom>
          <a:ln w="1905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5685863" y="3717707"/>
            <a:ext cx="863103" cy="369332"/>
          </a:xfrm>
          <a:prstGeom prst="rect">
            <a:avLst/>
          </a:prstGeom>
          <a:noFill/>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0.26%</a:t>
            </a:r>
          </a:p>
        </p:txBody>
      </p:sp>
      <p:sp>
        <p:nvSpPr>
          <p:cNvPr id="62" name="Textfeld 5"/>
          <p:cNvSpPr txBox="1"/>
          <p:nvPr/>
        </p:nvSpPr>
        <p:spPr>
          <a:xfrm>
            <a:off x="11376840" y="6351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
        <p:nvSpPr>
          <p:cNvPr id="63" name="TextBox 62">
            <a:extLst>
              <a:ext uri="{FF2B5EF4-FFF2-40B4-BE49-F238E27FC236}">
                <a16:creationId xmlns:a16="http://schemas.microsoft.com/office/drawing/2014/main" id="{18013898-CFAB-4DC1-86D2-7609A204E878}"/>
              </a:ext>
            </a:extLst>
          </p:cNvPr>
          <p:cNvSpPr txBox="1"/>
          <p:nvPr/>
        </p:nvSpPr>
        <p:spPr>
          <a:xfrm>
            <a:off x="6771652" y="3206436"/>
            <a:ext cx="3490934" cy="338554"/>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algn="ctr"/>
            <a:r>
              <a:rPr lang="en-GB" sz="1600" b="0" i="0" dirty="0">
                <a:solidFill>
                  <a:srgbClr val="1B1B1B"/>
                </a:solidFill>
                <a:effectLst/>
                <a:latin typeface="Arial" panose="020B0604020202020204" pitchFamily="34" charset="0"/>
                <a:cs typeface="Arial" panose="020B0604020202020204" pitchFamily="34" charset="0"/>
              </a:rPr>
              <a:t>DOI: </a:t>
            </a:r>
            <a:r>
              <a:rPr lang="en-GB" sz="1600" b="0" i="0" dirty="0">
                <a:effectLst/>
                <a:latin typeface="Arial" panose="020B0604020202020204" pitchFamily="34" charset="0"/>
                <a:cs typeface="Arial" panose="020B0604020202020204" pitchFamily="34" charset="0"/>
              </a:rPr>
              <a:t>10.1038/s41477-021-00950-w</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60585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5851</Words>
  <Application>Microsoft Office PowerPoint</Application>
  <PresentationFormat>Widescreen</PresentationFormat>
  <Paragraphs>717</Paragraphs>
  <Slides>29</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Links</vt:lpstr>
      </vt:variant>
      <vt:variant>
        <vt:i4>6</vt:i4>
      </vt:variant>
      <vt:variant>
        <vt:lpstr>Slide Titles</vt:lpstr>
      </vt:variant>
      <vt:variant>
        <vt:i4>29</vt:i4>
      </vt:variant>
    </vt:vector>
  </HeadingPairs>
  <TitlesOfParts>
    <vt:vector size="45" baseType="lpstr">
      <vt:lpstr>Arial</vt:lpstr>
      <vt:lpstr>Arial Narrow</vt:lpstr>
      <vt:lpstr>Bodoni MT Black</vt:lpstr>
      <vt:lpstr>Bradley Hand ITC</vt:lpstr>
      <vt:lpstr>Calibri</vt:lpstr>
      <vt:lpstr>Calibri Light</vt:lpstr>
      <vt:lpstr>Cambria Math</vt:lpstr>
      <vt:lpstr>Courier New</vt:lpstr>
      <vt:lpstr>Times New Roman</vt:lpstr>
      <vt:lpstr>Office Theme</vt:lpstr>
      <vt:lpstr>file:///C:\Göttingen\W.Link\Daten%20(D)\Zaragoza-Engl\Saragossa%202023\epistasis%20(1)%20a%20ad%20da%20aa.docx</vt:lpstr>
      <vt:lpstr>C:\Göttingen\W.Link\Daten (D)\Zaragoza-Engl\Saragossa 2023\epistasis (1) a ad da aa.docx</vt:lpstr>
      <vt:lpstr>file:///D:\Genet%20GRDLG%20PZ%202023-24\parameters%20make%20the%20genotypes.docx</vt:lpstr>
      <vt:lpstr>file:///D:\Genet%20GRDLG%20PZ%202023-24\parameters%20from%20the%20genotypes.docx</vt:lpstr>
      <vt:lpstr>file:///D:\Genet%20GRDLG%20PZ%202023-24\Types%20of%20epistasis.docx</vt:lpstr>
      <vt:lpstr>file:///C:\Göttingen\W.Link\Daten%20(D)\MODULE\Modul-GPPB\GPPB%20WS%202020-21+2022-23\plus%2023-24\Epistasis%20examples.docx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330</cp:revision>
  <cp:lastPrinted>2024-11-28T10:20:57Z</cp:lastPrinted>
  <dcterms:created xsi:type="dcterms:W3CDTF">2023-10-10T13:10:51Z</dcterms:created>
  <dcterms:modified xsi:type="dcterms:W3CDTF">2026-09-10T11:47:32Z</dcterms:modified>
</cp:coreProperties>
</file>